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7" r:id="rId3"/>
    <p:sldId id="281" r:id="rId4"/>
    <p:sldId id="282" r:id="rId5"/>
    <p:sldId id="284" r:id="rId6"/>
    <p:sldId id="285" r:id="rId7"/>
    <p:sldId id="286" r:id="rId8"/>
    <p:sldId id="287" r:id="rId9"/>
    <p:sldId id="288" r:id="rId10"/>
    <p:sldId id="289" r:id="rId11"/>
    <p:sldId id="290" r:id="rId12"/>
    <p:sldId id="291" r:id="rId13"/>
    <p:sldId id="293" r:id="rId14"/>
    <p:sldId id="292" r:id="rId15"/>
    <p:sldId id="295" r:id="rId16"/>
    <p:sldId id="296" r:id="rId17"/>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FF9900"/>
  </p:clrMru>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732" y="29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10730621-8565-421A-A871-984091E7E69A}" type="datetimeFigureOut">
              <a:rPr lang="it-IT" smtClean="0"/>
              <a:pPr/>
              <a:t>08/02/2019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6E3E7F0-0E93-4501-B094-FEC3EDED4DB9}"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0730621-8565-421A-A871-984091E7E69A}" type="datetimeFigureOut">
              <a:rPr lang="it-IT" smtClean="0"/>
              <a:pPr/>
              <a:t>08/02/2019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6E3E7F0-0E93-4501-B094-FEC3EDED4DB9}"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10730621-8565-421A-A871-984091E7E69A}" type="datetimeFigureOut">
              <a:rPr lang="it-IT" smtClean="0"/>
              <a:pPr/>
              <a:t>08/02/2019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6E3E7F0-0E93-4501-B094-FEC3EDED4DB9}"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10730621-8565-421A-A871-984091E7E69A}" type="datetimeFigureOut">
              <a:rPr lang="it-IT" smtClean="0"/>
              <a:pPr/>
              <a:t>08/02/2019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6E3E7F0-0E93-4501-B094-FEC3EDED4DB9}"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10730621-8565-421A-A871-984091E7E69A}" type="datetimeFigureOut">
              <a:rPr lang="it-IT" smtClean="0"/>
              <a:pPr/>
              <a:t>08/02/2019</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F6E3E7F0-0E93-4501-B094-FEC3EDED4DB9}"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10730621-8565-421A-A871-984091E7E69A}" type="datetimeFigureOut">
              <a:rPr lang="it-IT" smtClean="0"/>
              <a:pPr/>
              <a:t>08/02/2019</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F6E3E7F0-0E93-4501-B094-FEC3EDED4DB9}"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10730621-8565-421A-A871-984091E7E69A}" type="datetimeFigureOut">
              <a:rPr lang="it-IT" smtClean="0"/>
              <a:pPr/>
              <a:t>08/02/2019</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F6E3E7F0-0E93-4501-B094-FEC3EDED4DB9}"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10730621-8565-421A-A871-984091E7E69A}" type="datetimeFigureOut">
              <a:rPr lang="it-IT" smtClean="0"/>
              <a:pPr/>
              <a:t>08/02/2019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6E3E7F0-0E93-4501-B094-FEC3EDED4DB9}"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10730621-8565-421A-A871-984091E7E69A}" type="datetimeFigureOut">
              <a:rPr lang="it-IT" smtClean="0"/>
              <a:pPr/>
              <a:t>08/02/2019</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6E3E7F0-0E93-4501-B094-FEC3EDED4DB9}"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0730621-8565-421A-A871-984091E7E69A}" type="datetimeFigureOut">
              <a:rPr lang="it-IT" smtClean="0"/>
              <a:pPr/>
              <a:t>08/02/2019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6E3E7F0-0E93-4501-B094-FEC3EDED4DB9}"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0730621-8565-421A-A871-984091E7E69A}" type="datetimeFigureOut">
              <a:rPr lang="it-IT" smtClean="0"/>
              <a:pPr/>
              <a:t>08/02/2019</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6E3E7F0-0E93-4501-B094-FEC3EDED4DB9}"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730621-8565-421A-A871-984091E7E69A}" type="datetimeFigureOut">
              <a:rPr lang="it-IT" smtClean="0"/>
              <a:pPr/>
              <a:t>08/02/2019</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E3E7F0-0E93-4501-B094-FEC3EDED4DB9}"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628800"/>
            <a:ext cx="9144000" cy="4419600"/>
          </a:xfrm>
          <a:prstGeom prst="rect">
            <a:avLst/>
          </a:prstGeom>
        </p:spPr>
      </p:pic>
      <p:sp>
        <p:nvSpPr>
          <p:cNvPr id="2" name="Titolo 1"/>
          <p:cNvSpPr>
            <a:spLocks noGrp="1"/>
          </p:cNvSpPr>
          <p:nvPr>
            <p:ph type="ctrTitle"/>
          </p:nvPr>
        </p:nvSpPr>
        <p:spPr>
          <a:xfrm>
            <a:off x="827584" y="2420888"/>
            <a:ext cx="7772400" cy="1470025"/>
          </a:xfrm>
        </p:spPr>
        <p:txBody>
          <a:bodyPr>
            <a:noAutofit/>
          </a:bodyPr>
          <a:lstStyle/>
          <a:p>
            <a:r>
              <a:rPr lang="it-IT" sz="3600" b="1" dirty="0"/>
              <a:t>I MERCATI </a:t>
            </a:r>
            <a:r>
              <a:rPr lang="it-IT" sz="3600" b="1" dirty="0" smtClean="0"/>
              <a:t>CONTADINI</a:t>
            </a:r>
            <a:endParaRPr lang="it-IT" sz="3600" dirty="0"/>
          </a:p>
        </p:txBody>
      </p:sp>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chiara.ortolani@uniroma1.it</a:t>
            </a:r>
            <a:endParaRPr lang="it-IT" sz="2000" b="1" dirty="0"/>
          </a:p>
        </p:txBody>
      </p:sp>
      <p:sp>
        <p:nvSpPr>
          <p:cNvPr id="8" name="CasellaDiTesto 7"/>
          <p:cNvSpPr txBox="1"/>
          <p:nvPr/>
        </p:nvSpPr>
        <p:spPr>
          <a:xfrm>
            <a:off x="2915816" y="980728"/>
            <a:ext cx="3464924" cy="707886"/>
          </a:xfrm>
          <a:prstGeom prst="rect">
            <a:avLst/>
          </a:prstGeom>
          <a:noFill/>
        </p:spPr>
        <p:txBody>
          <a:bodyPr wrap="none" rtlCol="0">
            <a:spAutoFit/>
          </a:bodyPr>
          <a:lstStyle/>
          <a:p>
            <a:pPr algn="ctr"/>
            <a:r>
              <a:rPr lang="it-IT" sz="2000" b="1" dirty="0" smtClean="0"/>
              <a:t>Monteverde Living </a:t>
            </a:r>
            <a:r>
              <a:rPr lang="it-IT" sz="2000" b="1" dirty="0" err="1" smtClean="0"/>
              <a:t>Lab</a:t>
            </a:r>
            <a:r>
              <a:rPr lang="it-IT" sz="2000" b="1" dirty="0" smtClean="0"/>
              <a:t> – MOLL</a:t>
            </a:r>
          </a:p>
          <a:p>
            <a:pPr algn="ctr"/>
            <a:r>
              <a:rPr lang="it-IT" sz="2000" b="1" dirty="0" smtClean="0"/>
              <a:t>8 Febbraio 2019</a:t>
            </a:r>
            <a:endParaRPr lang="it-IT" sz="2000" b="1" dirty="0"/>
          </a:p>
        </p:txBody>
      </p:sp>
      <p:sp>
        <p:nvSpPr>
          <p:cNvPr id="9" name="CasellaDiTesto 8"/>
          <p:cNvSpPr txBox="1"/>
          <p:nvPr/>
        </p:nvSpPr>
        <p:spPr>
          <a:xfrm>
            <a:off x="3462129" y="4869160"/>
            <a:ext cx="2887585" cy="923330"/>
          </a:xfrm>
          <a:prstGeom prst="rect">
            <a:avLst/>
          </a:prstGeom>
          <a:noFill/>
        </p:spPr>
        <p:txBody>
          <a:bodyPr wrap="none" rtlCol="0">
            <a:spAutoFit/>
          </a:bodyPr>
          <a:lstStyle/>
          <a:p>
            <a:pPr algn="ctr"/>
            <a:r>
              <a:rPr lang="it-IT" b="1" dirty="0" smtClean="0"/>
              <a:t>Dott. Chiara Ortolani</a:t>
            </a:r>
          </a:p>
          <a:p>
            <a:pPr algn="ctr"/>
            <a:r>
              <a:rPr lang="it-IT" b="1" dirty="0" smtClean="0"/>
              <a:t>Laboratorio Abitare la Città </a:t>
            </a:r>
          </a:p>
          <a:p>
            <a:pPr algn="ctr"/>
            <a:r>
              <a:rPr lang="it-IT" b="1" dirty="0" smtClean="0"/>
              <a:t>Sapienza Università di Roma</a:t>
            </a:r>
            <a:endParaRPr lang="it-IT"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628800"/>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2" name="Picture 4"/>
          <p:cNvPicPr>
            <a:picLocks noChangeAspect="1" noChangeArrowheads="1"/>
          </p:cNvPicPr>
          <p:nvPr/>
        </p:nvPicPr>
        <p:blipFill>
          <a:blip r:embed="rId3" cstate="print"/>
          <a:srcRect/>
          <a:stretch>
            <a:fillRect/>
          </a:stretch>
        </p:blipFill>
        <p:spPr bwMode="auto">
          <a:xfrm>
            <a:off x="3995936" y="3429000"/>
            <a:ext cx="1238652" cy="2289944"/>
          </a:xfrm>
          <a:prstGeom prst="rect">
            <a:avLst/>
          </a:prstGeom>
          <a:noFill/>
          <a:ln w="9525">
            <a:noFill/>
            <a:miter lim="800000"/>
            <a:headEnd/>
            <a:tailEnd/>
          </a:ln>
        </p:spPr>
      </p:pic>
      <p:pic>
        <p:nvPicPr>
          <p:cNvPr id="13" name="Picture 4"/>
          <p:cNvPicPr>
            <a:picLocks noChangeAspect="1" noChangeArrowheads="1"/>
          </p:cNvPicPr>
          <p:nvPr/>
        </p:nvPicPr>
        <p:blipFill>
          <a:blip r:embed="rId4" cstate="print"/>
          <a:srcRect/>
          <a:stretch>
            <a:fillRect/>
          </a:stretch>
        </p:blipFill>
        <p:spPr bwMode="auto">
          <a:xfrm>
            <a:off x="1979712" y="1052736"/>
            <a:ext cx="5977830" cy="2065812"/>
          </a:xfrm>
          <a:prstGeom prst="rect">
            <a:avLst/>
          </a:prstGeom>
          <a:noFill/>
          <a:ln w="9525">
            <a:noFill/>
            <a:round/>
            <a:headEnd/>
            <a:tailEnd/>
          </a:ln>
          <a:effectLst/>
        </p:spPr>
      </p:pic>
      <p:sp>
        <p:nvSpPr>
          <p:cNvPr id="14" name="Text Box 7"/>
          <p:cNvSpPr txBox="1">
            <a:spLocks noChangeArrowheads="1"/>
          </p:cNvSpPr>
          <p:nvPr/>
        </p:nvSpPr>
        <p:spPr bwMode="auto">
          <a:xfrm>
            <a:off x="899592" y="3573016"/>
            <a:ext cx="2880320" cy="2048895"/>
          </a:xfrm>
          <a:prstGeom prst="rect">
            <a:avLst/>
          </a:prstGeom>
          <a:noFill/>
          <a:ln w="9525">
            <a:noFill/>
            <a:round/>
            <a:headEnd/>
            <a:tailEnd/>
          </a:ln>
          <a:effectLst/>
        </p:spPr>
        <p:txBody>
          <a:bodyPr wrap="square" lIns="90000" tIns="46800" rIns="90000" bIns="46800">
            <a:spAutoFit/>
          </a:bodyPr>
          <a:lstStyle/>
          <a:p>
            <a:pPr algn="l">
              <a:spcBef>
                <a:spcPts val="10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1400" b="1" dirty="0">
                <a:solidFill>
                  <a:srgbClr val="CC0000"/>
                </a:solidFill>
                <a:latin typeface="Arial" charset="0"/>
              </a:rPr>
              <a:t>Consumo di petrolio e gas naturale</a:t>
            </a:r>
          </a:p>
          <a:p>
            <a:pPr algn="l">
              <a:spcBef>
                <a:spcPts val="6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1400" b="1" dirty="0">
                <a:solidFill>
                  <a:srgbClr val="000000"/>
                </a:solidFill>
                <a:latin typeface="Arial" charset="0"/>
              </a:rPr>
              <a:t>Trasporti: 97,5%</a:t>
            </a:r>
          </a:p>
          <a:p>
            <a:pPr algn="l">
              <a:spcBef>
                <a:spcPts val="6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1400" b="1" dirty="0">
                <a:solidFill>
                  <a:srgbClr val="000000"/>
                </a:solidFill>
                <a:latin typeface="Arial" charset="0"/>
              </a:rPr>
              <a:t>Agricoltura: 96%</a:t>
            </a:r>
          </a:p>
          <a:p>
            <a:pPr algn="l">
              <a:spcBef>
                <a:spcPts val="6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1400" b="1" dirty="0">
                <a:solidFill>
                  <a:srgbClr val="000000"/>
                </a:solidFill>
                <a:latin typeface="Arial" charset="0"/>
              </a:rPr>
              <a:t>Commerciale: 78,52%</a:t>
            </a:r>
          </a:p>
          <a:p>
            <a:pPr algn="l">
              <a:spcBef>
                <a:spcPts val="6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1400" b="1" dirty="0">
                <a:solidFill>
                  <a:srgbClr val="000000"/>
                </a:solidFill>
                <a:latin typeface="Arial" charset="0"/>
              </a:rPr>
              <a:t>Industriale: 60,49%</a:t>
            </a:r>
          </a:p>
          <a:p>
            <a:pPr algn="l">
              <a:spcBef>
                <a:spcPts val="6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1400" b="1" dirty="0">
                <a:solidFill>
                  <a:srgbClr val="000000"/>
                </a:solidFill>
                <a:latin typeface="Arial" charset="0"/>
              </a:rPr>
              <a:t>Residenziale: 52,33%</a:t>
            </a:r>
          </a:p>
        </p:txBody>
      </p:sp>
      <p:sp>
        <p:nvSpPr>
          <p:cNvPr id="16" name="Rectangle 3"/>
          <p:cNvSpPr>
            <a:spLocks noChangeArrowheads="1"/>
          </p:cNvSpPr>
          <p:nvPr/>
        </p:nvSpPr>
        <p:spPr bwMode="auto">
          <a:xfrm>
            <a:off x="0" y="5949280"/>
            <a:ext cx="5443537" cy="249237"/>
          </a:xfrm>
          <a:prstGeom prst="rect">
            <a:avLst/>
          </a:prstGeom>
          <a:noFill/>
          <a:ln w="9525">
            <a:noFill/>
            <a:round/>
            <a:headEnd/>
            <a:tailEnd/>
          </a:ln>
          <a:effectLst/>
        </p:spPr>
        <p:txBody>
          <a:bodyPr wrap="none" lIns="90000" tIns="46800" rIns="90000" bIns="46800" anchor="ctr">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000" dirty="0" err="1">
                <a:solidFill>
                  <a:srgbClr val="000000"/>
                </a:solidFill>
              </a:rPr>
              <a:t>Fonte</a:t>
            </a:r>
            <a:r>
              <a:rPr lang="en-GB" sz="1000" dirty="0">
                <a:solidFill>
                  <a:srgbClr val="000000"/>
                </a:solidFill>
              </a:rPr>
              <a:t>: </a:t>
            </a:r>
            <a:r>
              <a:rPr lang="en-GB" sz="1000" dirty="0" err="1">
                <a:solidFill>
                  <a:srgbClr val="000000"/>
                </a:solidFill>
              </a:rPr>
              <a:t>Lerch</a:t>
            </a:r>
            <a:r>
              <a:rPr lang="en-GB" sz="1000" dirty="0">
                <a:solidFill>
                  <a:srgbClr val="000000"/>
                </a:solidFill>
              </a:rPr>
              <a:t> D., 2010, Post carbon cities come </a:t>
            </a:r>
            <a:r>
              <a:rPr lang="en-GB" sz="1000" dirty="0" err="1">
                <a:solidFill>
                  <a:srgbClr val="000000"/>
                </a:solidFill>
              </a:rPr>
              <a:t>affrontare</a:t>
            </a:r>
            <a:r>
              <a:rPr lang="en-GB" sz="1000" dirty="0">
                <a:solidFill>
                  <a:srgbClr val="000000"/>
                </a:solidFill>
              </a:rPr>
              <a:t> </a:t>
            </a:r>
            <a:r>
              <a:rPr lang="en-GB" sz="1000" dirty="0" err="1">
                <a:solidFill>
                  <a:srgbClr val="000000"/>
                </a:solidFill>
              </a:rPr>
              <a:t>l’incertezza</a:t>
            </a:r>
            <a:r>
              <a:rPr lang="en-GB" sz="1000" dirty="0">
                <a:solidFill>
                  <a:srgbClr val="000000"/>
                </a:solidFill>
              </a:rPr>
              <a:t> </a:t>
            </a:r>
            <a:r>
              <a:rPr lang="en-GB" sz="1000" dirty="0" err="1">
                <a:solidFill>
                  <a:srgbClr val="000000"/>
                </a:solidFill>
              </a:rPr>
              <a:t>energetica</a:t>
            </a:r>
            <a:r>
              <a:rPr lang="en-GB" sz="1000" dirty="0">
                <a:solidFill>
                  <a:srgbClr val="000000"/>
                </a:solidFill>
              </a:rPr>
              <a:t> e </a:t>
            </a:r>
            <a:r>
              <a:rPr lang="en-GB" sz="1000" dirty="0" err="1">
                <a:solidFill>
                  <a:srgbClr val="000000"/>
                </a:solidFill>
              </a:rPr>
              <a:t>climatica</a:t>
            </a:r>
            <a:r>
              <a:rPr lang="en-GB" sz="1000" dirty="0">
                <a:solidFill>
                  <a:srgbClr val="000000"/>
                </a:solidFill>
              </a:rPr>
              <a:t>  </a:t>
            </a:r>
          </a:p>
        </p:txBody>
      </p:sp>
      <p:pic>
        <p:nvPicPr>
          <p:cNvPr id="17" name="Picture 5"/>
          <p:cNvPicPr>
            <a:picLocks noChangeAspect="1" noChangeArrowheads="1"/>
          </p:cNvPicPr>
          <p:nvPr/>
        </p:nvPicPr>
        <p:blipFill>
          <a:blip r:embed="rId5" cstate="print"/>
          <a:srcRect/>
          <a:stretch>
            <a:fillRect/>
          </a:stretch>
        </p:blipFill>
        <p:spPr bwMode="auto">
          <a:xfrm>
            <a:off x="5436096" y="3212976"/>
            <a:ext cx="3305696" cy="2652475"/>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268760"/>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8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Dott. Chiara Ortolani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2" name="Titolo 11"/>
          <p:cNvSpPr>
            <a:spLocks noGrp="1"/>
          </p:cNvSpPr>
          <p:nvPr>
            <p:ph type="ctrTitle"/>
          </p:nvPr>
        </p:nvSpPr>
        <p:spPr>
          <a:xfrm>
            <a:off x="1043608" y="1196752"/>
            <a:ext cx="7772400" cy="2448272"/>
          </a:xfrm>
        </p:spPr>
        <p:txBody>
          <a:bodyPr>
            <a:noAutofit/>
          </a:bodyPr>
          <a:lstStyle/>
          <a:p>
            <a:r>
              <a:rPr lang="it-IT" sz="1800" dirty="0" smtClean="0"/>
              <a:t>I </a:t>
            </a:r>
            <a:r>
              <a:rPr lang="it-IT" sz="1800" b="1" dirty="0" smtClean="0"/>
              <a:t>Mercati Agricoli di Vendita Diretta</a:t>
            </a:r>
            <a:r>
              <a:rPr lang="it-IT" sz="1800" dirty="0" smtClean="0"/>
              <a:t>, anche detti “</a:t>
            </a:r>
            <a:r>
              <a:rPr lang="it-IT" sz="1800" b="1" dirty="0" smtClean="0"/>
              <a:t>Mercati Contadini” o “</a:t>
            </a:r>
            <a:r>
              <a:rPr lang="it-IT" sz="1800" b="1" dirty="0" err="1" smtClean="0"/>
              <a:t>Farmers</a:t>
            </a:r>
            <a:r>
              <a:rPr lang="it-IT" sz="1800" b="1" dirty="0" smtClean="0"/>
              <a:t>’ </a:t>
            </a:r>
            <a:r>
              <a:rPr lang="it-IT" sz="1800" b="1" dirty="0" err="1" smtClean="0"/>
              <a:t>Markets</a:t>
            </a:r>
            <a:r>
              <a:rPr lang="it-IT" sz="1800" b="1" dirty="0" smtClean="0"/>
              <a:t>”,</a:t>
            </a:r>
            <a:r>
              <a:rPr lang="it-IT" sz="1800" i="1" dirty="0" smtClean="0"/>
              <a:t> s</a:t>
            </a:r>
            <a:r>
              <a:rPr lang="it-IT" sz="1800" dirty="0" smtClean="0"/>
              <a:t>ono dei mercati riservati alla vendita dei prodotti agricoli da parte dei </a:t>
            </a:r>
            <a:r>
              <a:rPr lang="it-IT" sz="1800" b="1" dirty="0" smtClean="0"/>
              <a:t>soli produttori.</a:t>
            </a:r>
            <a:br>
              <a:rPr lang="it-IT" sz="1800" b="1" dirty="0" smtClean="0"/>
            </a:br>
            <a:r>
              <a:rPr lang="it-IT" sz="1800" dirty="0" smtClean="0"/>
              <a:t/>
            </a:r>
            <a:br>
              <a:rPr lang="it-IT" sz="1800" dirty="0" smtClean="0"/>
            </a:br>
            <a:r>
              <a:rPr lang="it-IT" sz="1800" dirty="0" smtClean="0"/>
              <a:t>Sulla scia dell’esperienza estera, soprattutto in Europa e negli Usa, a metà degli anni 2000 sono stati introdotti anche in Italia, dove in pochi anni hanno conquistato la fiducia di milioni di consumatori, divenendo una delle realtà più vivaci tra quelle definite di “filiera corta”. </a:t>
            </a:r>
            <a:endParaRPr lang="it-IT" sz="1800" dirty="0"/>
          </a:p>
        </p:txBody>
      </p:sp>
      <p:sp>
        <p:nvSpPr>
          <p:cNvPr id="13" name="Titolo 1"/>
          <p:cNvSpPr txBox="1">
            <a:spLocks/>
          </p:cNvSpPr>
          <p:nvPr/>
        </p:nvSpPr>
        <p:spPr>
          <a:xfrm rot="16200000">
            <a:off x="-3292388" y="2377988"/>
            <a:ext cx="7772400" cy="1187624"/>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2800" b="1" i="0" u="none" strike="noStrike" kern="1200" cap="none" spc="0" normalizeH="0" baseline="0" noProof="0" dirty="0" smtClean="0">
                <a:ln>
                  <a:noFill/>
                </a:ln>
                <a:solidFill>
                  <a:schemeClr val="tx1"/>
                </a:solidFill>
                <a:effectLst/>
                <a:uLnTx/>
                <a:uFillTx/>
                <a:latin typeface="+mj-lt"/>
                <a:ea typeface="+mj-ea"/>
                <a:cs typeface="+mj-cs"/>
              </a:rPr>
              <a:t>COSA SONO?</a:t>
            </a:r>
            <a:endParaRPr kumimoji="0" lang="it-IT" sz="28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Rettangolo 13"/>
          <p:cNvSpPr/>
          <p:nvPr/>
        </p:nvSpPr>
        <p:spPr>
          <a:xfrm>
            <a:off x="1115616" y="3645024"/>
            <a:ext cx="7776864" cy="2308324"/>
          </a:xfrm>
          <a:prstGeom prst="rect">
            <a:avLst/>
          </a:prstGeom>
        </p:spPr>
        <p:txBody>
          <a:bodyPr wrap="square">
            <a:spAutoFit/>
          </a:bodyPr>
          <a:lstStyle/>
          <a:p>
            <a:r>
              <a:rPr lang="it-IT" dirty="0" smtClean="0"/>
              <a:t>I punti di forza di un “mercato contadino” sono:</a:t>
            </a:r>
          </a:p>
          <a:p>
            <a:pPr>
              <a:buFont typeface="Arial" pitchFamily="34" charset="0"/>
              <a:buChar char="•"/>
            </a:pPr>
            <a:r>
              <a:rPr lang="it-IT" dirty="0" smtClean="0"/>
              <a:t> la </a:t>
            </a:r>
            <a:r>
              <a:rPr lang="it-IT" b="1" dirty="0" smtClean="0"/>
              <a:t>vicinanza</a:t>
            </a:r>
            <a:r>
              <a:rPr lang="it-IT" dirty="0" smtClean="0"/>
              <a:t> tra produttore e consumatore,</a:t>
            </a:r>
          </a:p>
          <a:p>
            <a:pPr>
              <a:buFont typeface="Arial" pitchFamily="34" charset="0"/>
              <a:buChar char="•"/>
            </a:pPr>
            <a:r>
              <a:rPr lang="it-IT" dirty="0" smtClean="0"/>
              <a:t> </a:t>
            </a:r>
            <a:r>
              <a:rPr lang="it-IT" b="1" dirty="0" smtClean="0"/>
              <a:t>l’assenza di intermediazioni </a:t>
            </a:r>
            <a:r>
              <a:rPr lang="it-IT" dirty="0" smtClean="0"/>
              <a:t>commerciali </a:t>
            </a:r>
          </a:p>
          <a:p>
            <a:pPr>
              <a:buFont typeface="Arial" pitchFamily="34" charset="0"/>
              <a:buChar char="•"/>
            </a:pPr>
            <a:r>
              <a:rPr lang="it-IT" dirty="0" smtClean="0"/>
              <a:t> l’ampia disponibilità di </a:t>
            </a:r>
            <a:r>
              <a:rPr lang="it-IT" b="1" dirty="0" smtClean="0"/>
              <a:t>prodotti di qualità</a:t>
            </a:r>
            <a:r>
              <a:rPr lang="it-IT" dirty="0" smtClean="0"/>
              <a:t>. </a:t>
            </a:r>
          </a:p>
          <a:p>
            <a:pPr>
              <a:buFont typeface="Arial" pitchFamily="34" charset="0"/>
              <a:buChar char="•"/>
            </a:pPr>
            <a:endParaRPr lang="it-IT" dirty="0" smtClean="0"/>
          </a:p>
          <a:p>
            <a:pPr algn="ctr"/>
            <a:r>
              <a:rPr lang="it-IT" dirty="0" smtClean="0"/>
              <a:t>Prodotti rigorosamente </a:t>
            </a:r>
            <a:r>
              <a:rPr lang="it-IT" b="1" dirty="0" smtClean="0"/>
              <a:t>stagionali, freschi e a “km 0”</a:t>
            </a:r>
            <a:r>
              <a:rPr lang="it-IT" dirty="0" smtClean="0"/>
              <a:t>, provenienti solo dalle aziende del territorio circostante, con un’attenzione particolare per le tipicità locali e una naturale vocazione al risparmio finale del consumatore.</a:t>
            </a:r>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196752"/>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8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Dott. Chiara Ortolani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027" name="Picture 3"/>
          <p:cNvPicPr>
            <a:picLocks noChangeAspect="1" noChangeArrowheads="1"/>
          </p:cNvPicPr>
          <p:nvPr/>
        </p:nvPicPr>
        <p:blipFill>
          <a:blip r:embed="rId3" cstate="print"/>
          <a:srcRect/>
          <a:stretch>
            <a:fillRect/>
          </a:stretch>
        </p:blipFill>
        <p:spPr bwMode="auto">
          <a:xfrm>
            <a:off x="827584" y="836712"/>
            <a:ext cx="5688632" cy="5218497"/>
          </a:xfrm>
          <a:prstGeom prst="rect">
            <a:avLst/>
          </a:prstGeom>
          <a:noFill/>
          <a:ln w="9525">
            <a:noFill/>
            <a:miter lim="800000"/>
            <a:headEnd/>
            <a:tailEnd/>
          </a:ln>
        </p:spPr>
      </p:pic>
      <p:sp>
        <p:nvSpPr>
          <p:cNvPr id="13" name="Titolo 1"/>
          <p:cNvSpPr txBox="1">
            <a:spLocks/>
          </p:cNvSpPr>
          <p:nvPr/>
        </p:nvSpPr>
        <p:spPr>
          <a:xfrm rot="16200000">
            <a:off x="-3256384" y="3048472"/>
            <a:ext cx="7772400" cy="900608"/>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2800" b="1" i="0" u="none" strike="noStrike" kern="1200" cap="none" spc="0" normalizeH="0" baseline="0" noProof="0" dirty="0" smtClean="0">
                <a:ln>
                  <a:noFill/>
                </a:ln>
                <a:solidFill>
                  <a:schemeClr val="tx1"/>
                </a:solidFill>
                <a:effectLst/>
                <a:uLnTx/>
                <a:uFillTx/>
                <a:latin typeface="+mj-lt"/>
                <a:ea typeface="+mj-ea"/>
                <a:cs typeface="+mj-cs"/>
              </a:rPr>
              <a:t>QUANTI SONO E DOVE NEL LAZIO?    </a:t>
            </a:r>
            <a:endParaRPr kumimoji="0" lang="it-IT" sz="2800" b="0" i="0" u="none" strike="noStrike" kern="1200" cap="none" spc="0" normalizeH="0" baseline="0" noProof="0" dirty="0">
              <a:ln>
                <a:noFill/>
              </a:ln>
              <a:solidFill>
                <a:schemeClr val="tx1"/>
              </a:solidFill>
              <a:effectLst/>
              <a:uLnTx/>
              <a:uFillTx/>
              <a:latin typeface="+mj-lt"/>
              <a:ea typeface="+mj-ea"/>
              <a:cs typeface="+mj-cs"/>
            </a:endParaRPr>
          </a:p>
        </p:txBody>
      </p:sp>
      <p:sp>
        <p:nvSpPr>
          <p:cNvPr id="14" name="CasellaDiTesto 13"/>
          <p:cNvSpPr txBox="1"/>
          <p:nvPr/>
        </p:nvSpPr>
        <p:spPr>
          <a:xfrm>
            <a:off x="5076056" y="1124744"/>
            <a:ext cx="3911584" cy="1938992"/>
          </a:xfrm>
          <a:prstGeom prst="rect">
            <a:avLst/>
          </a:prstGeom>
          <a:noFill/>
        </p:spPr>
        <p:txBody>
          <a:bodyPr wrap="none" rtlCol="0">
            <a:spAutoFit/>
          </a:bodyPr>
          <a:lstStyle/>
          <a:p>
            <a:pPr algn="r"/>
            <a:r>
              <a:rPr lang="it-IT" sz="2400" b="1" dirty="0" smtClean="0">
                <a:solidFill>
                  <a:srgbClr val="C00000"/>
                </a:solidFill>
              </a:rPr>
              <a:t>2 PROVINCIA </a:t>
            </a:r>
            <a:r>
              <a:rPr lang="it-IT" sz="2400" b="1" dirty="0" err="1" smtClean="0">
                <a:solidFill>
                  <a:srgbClr val="C00000"/>
                </a:solidFill>
              </a:rPr>
              <a:t>DI</a:t>
            </a:r>
            <a:r>
              <a:rPr lang="it-IT" sz="2400" b="1" dirty="0" smtClean="0">
                <a:solidFill>
                  <a:srgbClr val="C00000"/>
                </a:solidFill>
              </a:rPr>
              <a:t> FROSINONE</a:t>
            </a:r>
          </a:p>
          <a:p>
            <a:pPr algn="r"/>
            <a:r>
              <a:rPr lang="it-IT" sz="2400" b="1" dirty="0" smtClean="0">
                <a:solidFill>
                  <a:srgbClr val="C00000"/>
                </a:solidFill>
              </a:rPr>
              <a:t>5 PROVINCIA </a:t>
            </a:r>
            <a:r>
              <a:rPr lang="it-IT" sz="2400" b="1" dirty="0" err="1" smtClean="0">
                <a:solidFill>
                  <a:srgbClr val="C00000"/>
                </a:solidFill>
              </a:rPr>
              <a:t>DI</a:t>
            </a:r>
            <a:r>
              <a:rPr lang="it-IT" sz="2400" b="1" dirty="0" smtClean="0">
                <a:solidFill>
                  <a:srgbClr val="C00000"/>
                </a:solidFill>
              </a:rPr>
              <a:t> LATINA</a:t>
            </a:r>
          </a:p>
          <a:p>
            <a:pPr algn="r"/>
            <a:r>
              <a:rPr lang="it-IT" sz="2400" b="1" dirty="0" smtClean="0">
                <a:solidFill>
                  <a:srgbClr val="C00000"/>
                </a:solidFill>
              </a:rPr>
              <a:t>3 PROVINCIA </a:t>
            </a:r>
            <a:r>
              <a:rPr lang="it-IT" sz="2400" b="1" dirty="0" err="1" smtClean="0">
                <a:solidFill>
                  <a:srgbClr val="C00000"/>
                </a:solidFill>
              </a:rPr>
              <a:t>DI</a:t>
            </a:r>
            <a:r>
              <a:rPr lang="it-IT" sz="2400" b="1" dirty="0" smtClean="0">
                <a:solidFill>
                  <a:srgbClr val="C00000"/>
                </a:solidFill>
              </a:rPr>
              <a:t> RIETI</a:t>
            </a:r>
          </a:p>
          <a:p>
            <a:pPr algn="r"/>
            <a:r>
              <a:rPr lang="it-IT" sz="2400" b="1" dirty="0" smtClean="0">
                <a:solidFill>
                  <a:srgbClr val="C00000"/>
                </a:solidFill>
              </a:rPr>
              <a:t>2 PROVINCIA </a:t>
            </a:r>
            <a:r>
              <a:rPr lang="it-IT" sz="2400" b="1" dirty="0" err="1" smtClean="0">
                <a:solidFill>
                  <a:srgbClr val="C00000"/>
                </a:solidFill>
              </a:rPr>
              <a:t>DI</a:t>
            </a:r>
            <a:r>
              <a:rPr lang="it-IT" sz="2400" b="1" dirty="0" smtClean="0">
                <a:solidFill>
                  <a:srgbClr val="C00000"/>
                </a:solidFill>
              </a:rPr>
              <a:t> VITERBO</a:t>
            </a:r>
          </a:p>
          <a:p>
            <a:pPr algn="r"/>
            <a:r>
              <a:rPr lang="it-IT" sz="2400" b="1" dirty="0" smtClean="0">
                <a:solidFill>
                  <a:srgbClr val="C00000"/>
                </a:solidFill>
              </a:rPr>
              <a:t>39 PROVINCIA </a:t>
            </a:r>
            <a:r>
              <a:rPr lang="it-IT" sz="2400" b="1" dirty="0" err="1" smtClean="0">
                <a:solidFill>
                  <a:srgbClr val="C00000"/>
                </a:solidFill>
              </a:rPr>
              <a:t>DI</a:t>
            </a:r>
            <a:r>
              <a:rPr lang="it-IT" sz="2400" b="1" dirty="0" smtClean="0">
                <a:solidFill>
                  <a:srgbClr val="C00000"/>
                </a:solidFill>
              </a:rPr>
              <a:t> ROMA</a:t>
            </a:r>
            <a:endParaRPr lang="it-IT" sz="2400" b="1" dirty="0">
              <a:solidFill>
                <a:srgbClr val="C00000"/>
              </a:solidFill>
            </a:endParaRPr>
          </a:p>
        </p:txBody>
      </p:sp>
      <p:sp>
        <p:nvSpPr>
          <p:cNvPr id="16" name="CasellaDiTesto 15"/>
          <p:cNvSpPr txBox="1"/>
          <p:nvPr/>
        </p:nvSpPr>
        <p:spPr>
          <a:xfrm>
            <a:off x="5970118" y="5085184"/>
            <a:ext cx="3173882" cy="830997"/>
          </a:xfrm>
          <a:prstGeom prst="rect">
            <a:avLst/>
          </a:prstGeom>
          <a:noFill/>
        </p:spPr>
        <p:txBody>
          <a:bodyPr wrap="none" rtlCol="0">
            <a:spAutoFit/>
          </a:bodyPr>
          <a:lstStyle/>
          <a:p>
            <a:pPr algn="ctr"/>
            <a:r>
              <a:rPr lang="it-IT" sz="2400" b="1" dirty="0" smtClean="0">
                <a:solidFill>
                  <a:srgbClr val="C00000"/>
                </a:solidFill>
              </a:rPr>
              <a:t>TOTALE REGIONE LAZIO</a:t>
            </a:r>
          </a:p>
          <a:p>
            <a:pPr algn="ctr"/>
            <a:r>
              <a:rPr lang="it-IT" sz="2400" b="1" dirty="0" smtClean="0">
                <a:solidFill>
                  <a:srgbClr val="C00000"/>
                </a:solidFill>
              </a:rPr>
              <a:t>51</a:t>
            </a:r>
            <a:endParaRPr lang="it-IT" sz="2400" b="1"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2000"/>
                                        <p:tgtEl>
                                          <p:spTgt spid="1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xEl>
                                              <p:pRg st="1" end="1"/>
                                            </p:txEl>
                                          </p:spTgt>
                                        </p:tgtEl>
                                        <p:attrNameLst>
                                          <p:attrName>style.visibility</p:attrName>
                                        </p:attrNameLst>
                                      </p:cBhvr>
                                      <p:to>
                                        <p:strVal val="visible"/>
                                      </p:to>
                                    </p:set>
                                    <p:animEffect transition="in" filter="fade">
                                      <p:cBhvr>
                                        <p:cTn id="10" dur="2000"/>
                                        <p:tgtEl>
                                          <p:spTgt spid="14">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xEl>
                                              <p:pRg st="2" end="2"/>
                                            </p:txEl>
                                          </p:spTgt>
                                        </p:tgtEl>
                                        <p:attrNameLst>
                                          <p:attrName>style.visibility</p:attrName>
                                        </p:attrNameLst>
                                      </p:cBhvr>
                                      <p:to>
                                        <p:strVal val="visible"/>
                                      </p:to>
                                    </p:set>
                                    <p:animEffect transition="in" filter="fade">
                                      <p:cBhvr>
                                        <p:cTn id="13" dur="2000"/>
                                        <p:tgtEl>
                                          <p:spTgt spid="14">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
                                            <p:txEl>
                                              <p:pRg st="3" end="3"/>
                                            </p:txEl>
                                          </p:spTgt>
                                        </p:tgtEl>
                                        <p:attrNameLst>
                                          <p:attrName>style.visibility</p:attrName>
                                        </p:attrNameLst>
                                      </p:cBhvr>
                                      <p:to>
                                        <p:strVal val="visible"/>
                                      </p:to>
                                    </p:set>
                                    <p:animEffect transition="in" filter="fade">
                                      <p:cBhvr>
                                        <p:cTn id="16" dur="2000"/>
                                        <p:tgtEl>
                                          <p:spTgt spid="14">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4">
                                            <p:txEl>
                                              <p:pRg st="4" end="4"/>
                                            </p:txEl>
                                          </p:spTgt>
                                        </p:tgtEl>
                                        <p:attrNameLst>
                                          <p:attrName>style.visibility</p:attrName>
                                        </p:attrNameLst>
                                      </p:cBhvr>
                                      <p:to>
                                        <p:strVal val="visible"/>
                                      </p:to>
                                    </p:set>
                                    <p:animEffect transition="in" filter="fade">
                                      <p:cBhvr>
                                        <p:cTn id="19" dur="2000"/>
                                        <p:tgtEl>
                                          <p:spTgt spid="14">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6">
                                            <p:txEl>
                                              <p:pRg st="0" end="0"/>
                                            </p:txEl>
                                          </p:spTgt>
                                        </p:tgtEl>
                                        <p:attrNameLst>
                                          <p:attrName>style.visibility</p:attrName>
                                        </p:attrNameLst>
                                      </p:cBhvr>
                                      <p:to>
                                        <p:strVal val="visible"/>
                                      </p:to>
                                    </p:set>
                                    <p:animEffect transition="in" filter="fade">
                                      <p:cBhvr>
                                        <p:cTn id="24" dur="2000"/>
                                        <p:tgtEl>
                                          <p:spTgt spid="16">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6">
                                            <p:txEl>
                                              <p:pRg st="1" end="1"/>
                                            </p:txEl>
                                          </p:spTgt>
                                        </p:tgtEl>
                                        <p:attrNameLst>
                                          <p:attrName>style.visibility</p:attrName>
                                        </p:attrNameLst>
                                      </p:cBhvr>
                                      <p:to>
                                        <p:strVal val="visible"/>
                                      </p:to>
                                    </p:set>
                                    <p:animEffect transition="in" filter="fade">
                                      <p:cBhvr>
                                        <p:cTn id="27" dur="2000"/>
                                        <p:tgtEl>
                                          <p:spTgt spid="1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allAtOnce"/>
      <p:bldP spid="16"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196752"/>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8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Dott. Chiara Ortolani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3" name="Titolo 1"/>
          <p:cNvSpPr txBox="1">
            <a:spLocks/>
          </p:cNvSpPr>
          <p:nvPr/>
        </p:nvSpPr>
        <p:spPr>
          <a:xfrm rot="16200000">
            <a:off x="-3256384" y="3120480"/>
            <a:ext cx="7772400" cy="900608"/>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2800" b="1" i="0" u="none" strike="noStrike" kern="1200" cap="none" spc="0" normalizeH="0" baseline="0" noProof="0" dirty="0" smtClean="0">
                <a:ln>
                  <a:noFill/>
                </a:ln>
                <a:solidFill>
                  <a:schemeClr val="tx1"/>
                </a:solidFill>
                <a:effectLst/>
                <a:uLnTx/>
                <a:uFillTx/>
                <a:latin typeface="+mj-lt"/>
                <a:ea typeface="+mj-ea"/>
                <a:cs typeface="+mj-cs"/>
              </a:rPr>
              <a:t>QUANTI SONO E DOVE A ROMA?</a:t>
            </a:r>
            <a:endParaRPr kumimoji="0" lang="it-IT" sz="2800" b="0" i="0" u="none" strike="noStrike" kern="1200" cap="none" spc="0" normalizeH="0" baseline="0" noProof="0" dirty="0">
              <a:ln>
                <a:noFill/>
              </a:ln>
              <a:solidFill>
                <a:schemeClr val="tx1"/>
              </a:solidFill>
              <a:effectLst/>
              <a:uLnTx/>
              <a:uFillTx/>
              <a:latin typeface="+mj-lt"/>
              <a:ea typeface="+mj-ea"/>
              <a:cs typeface="+mj-cs"/>
            </a:endParaRPr>
          </a:p>
        </p:txBody>
      </p:sp>
      <p:pic>
        <p:nvPicPr>
          <p:cNvPr id="2" name="Picture 2"/>
          <p:cNvPicPr>
            <a:picLocks noChangeAspect="1" noChangeArrowheads="1"/>
          </p:cNvPicPr>
          <p:nvPr/>
        </p:nvPicPr>
        <p:blipFill>
          <a:blip r:embed="rId3" cstate="print"/>
          <a:srcRect/>
          <a:stretch>
            <a:fillRect/>
          </a:stretch>
        </p:blipFill>
        <p:spPr bwMode="auto">
          <a:xfrm>
            <a:off x="827584" y="908720"/>
            <a:ext cx="7416824" cy="5134209"/>
          </a:xfrm>
          <a:prstGeom prst="rect">
            <a:avLst/>
          </a:prstGeom>
          <a:noFill/>
          <a:ln w="9525">
            <a:noFill/>
            <a:miter lim="800000"/>
            <a:headEnd/>
            <a:tailEnd/>
          </a:ln>
        </p:spPr>
      </p:pic>
      <p:sp>
        <p:nvSpPr>
          <p:cNvPr id="12" name="Ovale 11"/>
          <p:cNvSpPr/>
          <p:nvPr/>
        </p:nvSpPr>
        <p:spPr>
          <a:xfrm rot="20841041">
            <a:off x="1605553" y="3679568"/>
            <a:ext cx="2376264" cy="79208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CasellaDiTesto 13"/>
          <p:cNvSpPr txBox="1"/>
          <p:nvPr/>
        </p:nvSpPr>
        <p:spPr>
          <a:xfrm>
            <a:off x="4757478" y="1556792"/>
            <a:ext cx="4386522" cy="461665"/>
          </a:xfrm>
          <a:prstGeom prst="rect">
            <a:avLst/>
          </a:prstGeom>
          <a:noFill/>
        </p:spPr>
        <p:txBody>
          <a:bodyPr wrap="none" rtlCol="0">
            <a:spAutoFit/>
          </a:bodyPr>
          <a:lstStyle/>
          <a:p>
            <a:r>
              <a:rPr lang="it-IT" sz="2400" b="1" dirty="0" smtClean="0">
                <a:solidFill>
                  <a:srgbClr val="C00000"/>
                </a:solidFill>
              </a:rPr>
              <a:t>19 MERCATI CONTADINI A ROMA</a:t>
            </a:r>
            <a:endParaRPr lang="it-IT" sz="2400" b="1"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20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196752"/>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8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Dott. Chiara Ortolani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3" name="Titolo 1"/>
          <p:cNvSpPr txBox="1">
            <a:spLocks/>
          </p:cNvSpPr>
          <p:nvPr/>
        </p:nvSpPr>
        <p:spPr>
          <a:xfrm rot="16200000">
            <a:off x="-3256384" y="3120480"/>
            <a:ext cx="7772400" cy="900608"/>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it-IT" sz="2800" b="1" dirty="0" smtClean="0">
                <a:latin typeface="+mj-lt"/>
                <a:ea typeface="+mj-ea"/>
                <a:cs typeface="+mj-cs"/>
              </a:rPr>
              <a:t>IL REGOLAMENTO</a:t>
            </a:r>
            <a:endParaRPr kumimoji="0" lang="it-IT" sz="2800" b="0" i="0" u="none" strike="noStrike" kern="1200" cap="none" spc="0" normalizeH="0" baseline="0" noProof="0" dirty="0">
              <a:ln>
                <a:noFill/>
              </a:ln>
              <a:solidFill>
                <a:schemeClr val="tx1"/>
              </a:solidFill>
              <a:effectLst/>
              <a:uLnTx/>
              <a:uFillTx/>
              <a:latin typeface="+mj-lt"/>
              <a:ea typeface="+mj-ea"/>
              <a:cs typeface="+mj-cs"/>
            </a:endParaRPr>
          </a:p>
        </p:txBody>
      </p:sp>
      <p:sp>
        <p:nvSpPr>
          <p:cNvPr id="16" name="Rettangolo 15"/>
          <p:cNvSpPr/>
          <p:nvPr/>
        </p:nvSpPr>
        <p:spPr>
          <a:xfrm>
            <a:off x="971600" y="980728"/>
            <a:ext cx="7920880" cy="1415772"/>
          </a:xfrm>
          <a:prstGeom prst="rect">
            <a:avLst/>
          </a:prstGeom>
        </p:spPr>
        <p:txBody>
          <a:bodyPr wrap="square">
            <a:spAutoFit/>
          </a:bodyPr>
          <a:lstStyle/>
          <a:p>
            <a:r>
              <a:rPr lang="it-IT" b="1" dirty="0" smtClean="0"/>
              <a:t>Regolamento dei mercati riservati alla vendita diretta da parte degli imprenditori</a:t>
            </a:r>
          </a:p>
          <a:p>
            <a:r>
              <a:rPr lang="it-IT" b="1" dirty="0" smtClean="0"/>
              <a:t>agricoli.</a:t>
            </a:r>
          </a:p>
          <a:p>
            <a:endParaRPr lang="it-IT" sz="1400" b="1" dirty="0" smtClean="0"/>
          </a:p>
          <a:p>
            <a:r>
              <a:rPr lang="it-IT" dirty="0" smtClean="0"/>
              <a:t>Approvato il 20 marzo 2018 dal Consiglio Comunale di Roma Capitale.</a:t>
            </a:r>
          </a:p>
          <a:p>
            <a:r>
              <a:rPr lang="it-IT" b="1" dirty="0" smtClean="0"/>
              <a:t>FINALITA’</a:t>
            </a:r>
            <a:endParaRPr lang="it-IT" b="1" dirty="0"/>
          </a:p>
        </p:txBody>
      </p:sp>
      <p:sp>
        <p:nvSpPr>
          <p:cNvPr id="17" name="Rettangolo 16"/>
          <p:cNvSpPr/>
          <p:nvPr/>
        </p:nvSpPr>
        <p:spPr>
          <a:xfrm>
            <a:off x="971600" y="2420888"/>
            <a:ext cx="8172400" cy="3754874"/>
          </a:xfrm>
          <a:prstGeom prst="rect">
            <a:avLst/>
          </a:prstGeom>
        </p:spPr>
        <p:txBody>
          <a:bodyPr wrap="square">
            <a:spAutoFit/>
          </a:bodyPr>
          <a:lstStyle/>
          <a:p>
            <a:r>
              <a:rPr lang="it-IT" sz="1400" b="1" dirty="0" smtClean="0"/>
              <a:t>a) garantire </a:t>
            </a:r>
            <a:r>
              <a:rPr lang="it-IT" sz="1400" dirty="0" smtClean="0"/>
              <a:t>ai cittadini l'acquisto di </a:t>
            </a:r>
            <a:r>
              <a:rPr lang="it-IT" sz="1400" b="1" dirty="0" smtClean="0"/>
              <a:t>prodotti agricoli di qualità, di prossimità, tipici </a:t>
            </a:r>
            <a:r>
              <a:rPr lang="it-IT" sz="1400" dirty="0" smtClean="0"/>
              <a:t>del territorio di riferimento, provenienti da </a:t>
            </a:r>
            <a:r>
              <a:rPr lang="it-IT" sz="1400" b="1" dirty="0" smtClean="0"/>
              <a:t>filiera corta </a:t>
            </a:r>
            <a:r>
              <a:rPr lang="it-IT" sz="1400" dirty="0" smtClean="0"/>
              <a:t>e dall'agricoltura biologica o comunque a </a:t>
            </a:r>
            <a:r>
              <a:rPr lang="it-IT" sz="1400" b="1" dirty="0" smtClean="0"/>
              <a:t>ridotto impatto ambientale</a:t>
            </a:r>
            <a:r>
              <a:rPr lang="it-IT" sz="1400" dirty="0" smtClean="0"/>
              <a:t>; </a:t>
            </a:r>
          </a:p>
          <a:p>
            <a:r>
              <a:rPr lang="it-IT" sz="1400" b="1" dirty="0" smtClean="0"/>
              <a:t>b) diffondere la cultura alimentare armonizzata ai cicli stagionali </a:t>
            </a:r>
            <a:r>
              <a:rPr lang="it-IT" sz="1400" dirty="0" smtClean="0"/>
              <a:t>delle produzioni</a:t>
            </a:r>
          </a:p>
          <a:p>
            <a:r>
              <a:rPr lang="it-IT" sz="1400" dirty="0" smtClean="0"/>
              <a:t>agroalimentari del territorio, promuovendo iniziative mirate alla conoscenza delle diverse forme di coltivazione e produzione agricola per </a:t>
            </a:r>
            <a:r>
              <a:rPr lang="it-IT" sz="1400" b="1" dirty="0" smtClean="0"/>
              <a:t>avvicinare i giovani all'agricoltura</a:t>
            </a:r>
            <a:r>
              <a:rPr lang="it-IT" sz="1400" dirty="0" smtClean="0"/>
              <a:t>;</a:t>
            </a:r>
          </a:p>
          <a:p>
            <a:r>
              <a:rPr lang="it-IT" sz="1400" b="1" dirty="0" smtClean="0"/>
              <a:t>c) informare </a:t>
            </a:r>
            <a:r>
              <a:rPr lang="it-IT" sz="1400" dirty="0" smtClean="0"/>
              <a:t>i cittadini </a:t>
            </a:r>
            <a:r>
              <a:rPr lang="it-IT" sz="1400" b="1" dirty="0" smtClean="0"/>
              <a:t>dell'attività connessa alla vendita diretta </a:t>
            </a:r>
            <a:r>
              <a:rPr lang="it-IT" sz="1400" dirty="0" smtClean="0"/>
              <a:t>esercitata dagli imprenditori agricoli;</a:t>
            </a:r>
          </a:p>
          <a:p>
            <a:r>
              <a:rPr lang="it-IT" sz="1400" b="1" dirty="0" smtClean="0"/>
              <a:t>d) sostenere le imprese agricole locali </a:t>
            </a:r>
            <a:r>
              <a:rPr lang="it-IT" sz="1400" dirty="0" smtClean="0"/>
              <a:t>con nuove opportunità di vendita diretta e occupazionali;</a:t>
            </a:r>
          </a:p>
          <a:p>
            <a:r>
              <a:rPr lang="it-IT" sz="1400" dirty="0" smtClean="0"/>
              <a:t>e) consolidare la filiera agro alimentare locale gestita direttamente dagli imprenditori</a:t>
            </a:r>
          </a:p>
          <a:p>
            <a:r>
              <a:rPr lang="it-IT" sz="1400" dirty="0" smtClean="0"/>
              <a:t>agricoli;</a:t>
            </a:r>
          </a:p>
          <a:p>
            <a:r>
              <a:rPr lang="it-IT" sz="1400" b="1" dirty="0" smtClean="0"/>
              <a:t>f) tutelare l'origine e la tracciabilità dei prodotti agricoli</a:t>
            </a:r>
            <a:r>
              <a:rPr lang="it-IT" sz="1400" dirty="0" smtClean="0"/>
              <a:t>;</a:t>
            </a:r>
          </a:p>
          <a:p>
            <a:r>
              <a:rPr lang="it-IT" sz="1400" b="1" dirty="0" smtClean="0"/>
              <a:t>g) ridurre i tempi e i passaggi </a:t>
            </a:r>
            <a:r>
              <a:rPr lang="it-IT" sz="1400" dirty="0" smtClean="0"/>
              <a:t>intercorrenti </a:t>
            </a:r>
            <a:r>
              <a:rPr lang="it-IT" sz="1400" b="1" dirty="0" smtClean="0"/>
              <a:t>tra la produzione e la vendita</a:t>
            </a:r>
            <a:r>
              <a:rPr lang="it-IT" sz="1400" dirty="0" smtClean="0"/>
              <a:t> dei prodotti agricoli arrecando benefici all'ambiente e alla qualità dei prodotti;</a:t>
            </a:r>
          </a:p>
          <a:p>
            <a:r>
              <a:rPr lang="it-IT" sz="1400" dirty="0" smtClean="0"/>
              <a:t>h) tutelare l'identità visiva della vendita diretta esercitata nei MACVD e nei MAVD anche mediante la valorizzazione di marchi registrati ed utilizzati dagli imprenditori agricoli ammessi ai mercati;</a:t>
            </a:r>
          </a:p>
          <a:p>
            <a:r>
              <a:rPr lang="it-IT" sz="1400" dirty="0" smtClean="0"/>
              <a:t>i) disciplinare il rapporto tra Roma Capitale ed i raggruppamenti di imprenditori agricoli affidatari dei MACVD;</a:t>
            </a:r>
          </a:p>
          <a:p>
            <a:r>
              <a:rPr lang="it-IT" sz="1400" b="1" dirty="0" smtClean="0"/>
              <a:t>j) predisporre l'iter procedimentale per la formazione dei MAVD da parte dei Proponenti.</a:t>
            </a:r>
          </a:p>
          <a:p>
            <a:endParaRPr lang="it-IT" sz="1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196752"/>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8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Dott. Chiara Ortolani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3" name="Titolo 1"/>
          <p:cNvSpPr txBox="1">
            <a:spLocks/>
          </p:cNvSpPr>
          <p:nvPr/>
        </p:nvSpPr>
        <p:spPr>
          <a:xfrm rot="16200000">
            <a:off x="-3256384" y="3120480"/>
            <a:ext cx="7772400" cy="900608"/>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2800" b="1" i="0" u="none" strike="noStrike" kern="1200" cap="none" spc="0" normalizeH="0" baseline="0" noProof="0" dirty="0" smtClean="0">
                <a:ln>
                  <a:noFill/>
                </a:ln>
                <a:solidFill>
                  <a:schemeClr val="tx1"/>
                </a:solidFill>
                <a:effectLst/>
                <a:uLnTx/>
                <a:uFillTx/>
                <a:latin typeface="+mj-lt"/>
                <a:ea typeface="+mj-ea"/>
                <a:cs typeface="+mj-cs"/>
              </a:rPr>
              <a:t>IL REGOLAMENTO</a:t>
            </a:r>
            <a:endParaRPr kumimoji="0" lang="it-IT" sz="2800" b="0" i="0" u="none" strike="noStrike" kern="1200" cap="none" spc="0" normalizeH="0" baseline="0" noProof="0" dirty="0">
              <a:ln>
                <a:noFill/>
              </a:ln>
              <a:solidFill>
                <a:schemeClr val="tx1"/>
              </a:solidFill>
              <a:effectLst/>
              <a:uLnTx/>
              <a:uFillTx/>
              <a:latin typeface="+mj-lt"/>
              <a:ea typeface="+mj-ea"/>
              <a:cs typeface="+mj-cs"/>
            </a:endParaRPr>
          </a:p>
        </p:txBody>
      </p:sp>
      <p:sp>
        <p:nvSpPr>
          <p:cNvPr id="16" name="Rettangolo 15"/>
          <p:cNvSpPr/>
          <p:nvPr/>
        </p:nvSpPr>
        <p:spPr>
          <a:xfrm>
            <a:off x="1043608" y="1412776"/>
            <a:ext cx="7920880" cy="5355312"/>
          </a:xfrm>
          <a:prstGeom prst="rect">
            <a:avLst/>
          </a:prstGeom>
        </p:spPr>
        <p:txBody>
          <a:bodyPr wrap="square">
            <a:spAutoFit/>
          </a:bodyPr>
          <a:lstStyle/>
          <a:p>
            <a:r>
              <a:rPr lang="it-IT" b="1" dirty="0" smtClean="0"/>
              <a:t>CHI PUO’ PARTECIPARE</a:t>
            </a:r>
          </a:p>
          <a:p>
            <a:r>
              <a:rPr lang="it-IT" b="1" dirty="0" smtClean="0"/>
              <a:t>Art. 4 comma 2</a:t>
            </a:r>
          </a:p>
          <a:p>
            <a:r>
              <a:rPr lang="it-IT" dirty="0" smtClean="0"/>
              <a:t>a) ubicazione della sede dell'azienda agricola </a:t>
            </a:r>
            <a:r>
              <a:rPr lang="it-IT" b="1" dirty="0" smtClean="0"/>
              <a:t>nell'ambito territoriale della Regione</a:t>
            </a:r>
          </a:p>
          <a:p>
            <a:r>
              <a:rPr lang="it-IT" b="1" dirty="0" smtClean="0"/>
              <a:t>Lazio</a:t>
            </a:r>
            <a:r>
              <a:rPr lang="it-IT" dirty="0" smtClean="0"/>
              <a:t>;</a:t>
            </a:r>
          </a:p>
          <a:p>
            <a:r>
              <a:rPr lang="it-IT" dirty="0" smtClean="0"/>
              <a:t>b) vendita diretta di prodotti agricoli </a:t>
            </a:r>
            <a:r>
              <a:rPr lang="it-IT" b="1" dirty="0" smtClean="0"/>
              <a:t>provenienti dalla propria azienda o dall'azienda dei soci imprenditori agricoli</a:t>
            </a:r>
            <a:r>
              <a:rPr lang="it-IT" dirty="0" smtClean="0"/>
              <a:t>, </a:t>
            </a:r>
            <a:r>
              <a:rPr lang="it-IT" b="1" dirty="0" smtClean="0"/>
              <a:t>anche ottenuti a seguito di attività di manipolazione o trasformazione</a:t>
            </a:r>
            <a:r>
              <a:rPr lang="it-IT" dirty="0" smtClean="0"/>
              <a:t>, ovvero anche di prodotti agricoli approvvigionati secondo le modalità di cui al successivo art. 5. L'attività di manipolazione o trasformazione può avvenire anche presso aziende diverse dalla propria secondo le modalità previste nel successivo art. 5;</a:t>
            </a:r>
          </a:p>
          <a:p>
            <a:r>
              <a:rPr lang="it-IT" dirty="0" smtClean="0"/>
              <a:t>c) possesso dei </a:t>
            </a:r>
            <a:r>
              <a:rPr lang="it-IT" b="1" dirty="0" smtClean="0"/>
              <a:t>requisiti di cui all'art. 4, comma 6, del </a:t>
            </a:r>
            <a:r>
              <a:rPr lang="it-IT" b="1" dirty="0" err="1" smtClean="0"/>
              <a:t>D.Lgs.</a:t>
            </a:r>
            <a:r>
              <a:rPr lang="it-IT" b="1" dirty="0" smtClean="0"/>
              <a:t> 18 maggio 2001, </a:t>
            </a:r>
            <a:r>
              <a:rPr lang="it-IT" dirty="0" smtClean="0"/>
              <a:t>n. </a:t>
            </a:r>
            <a:r>
              <a:rPr lang="it-IT" dirty="0" smtClean="0"/>
              <a:t>228 (condanna </a:t>
            </a:r>
            <a:r>
              <a:rPr lang="it-IT" dirty="0" smtClean="0"/>
              <a:t>per delitti in materia di igiene e </a:t>
            </a:r>
            <a:r>
              <a:rPr lang="it-IT" dirty="0" err="1" smtClean="0"/>
              <a:t>sanita'</a:t>
            </a:r>
            <a:r>
              <a:rPr lang="it-IT" dirty="0" smtClean="0"/>
              <a:t> o di frode nella preparazione degli alimenti nel quinquennio precedente all'inizio dell'esercizio </a:t>
            </a:r>
            <a:r>
              <a:rPr lang="it-IT" dirty="0" smtClean="0"/>
              <a:t>dell'</a:t>
            </a:r>
            <a:r>
              <a:rPr lang="it-IT" dirty="0" err="1" smtClean="0"/>
              <a:t>attivita</a:t>
            </a:r>
            <a:r>
              <a:rPr lang="it-IT" dirty="0" smtClean="0"/>
              <a:t>‘)</a:t>
            </a:r>
            <a:r>
              <a:rPr lang="it-IT" dirty="0" smtClean="0"/>
              <a:t>;</a:t>
            </a:r>
            <a:endParaRPr lang="it-IT" dirty="0" smtClean="0"/>
          </a:p>
          <a:p>
            <a:r>
              <a:rPr lang="it-IT" dirty="0" smtClean="0"/>
              <a:t>d) presentazione della </a:t>
            </a:r>
            <a:r>
              <a:rPr lang="it-IT" b="1" dirty="0" smtClean="0"/>
              <a:t>comunicazione di esercizio dell'attività di vendita </a:t>
            </a:r>
            <a:r>
              <a:rPr lang="it-IT" dirty="0" smtClean="0"/>
              <a:t>di cui all'art. 4, comma 4, del </a:t>
            </a:r>
            <a:r>
              <a:rPr lang="it-IT" dirty="0" err="1" smtClean="0"/>
              <a:t>D.Lgs.</a:t>
            </a:r>
            <a:r>
              <a:rPr lang="it-IT" dirty="0" smtClean="0"/>
              <a:t> 18 maggio 2001, n. 228.</a:t>
            </a:r>
            <a:endParaRPr lang="it-IT" b="1" dirty="0" smtClean="0"/>
          </a:p>
          <a:p>
            <a:endParaRPr lang="it-IT" b="1" dirty="0" smtClean="0"/>
          </a:p>
          <a:p>
            <a:endParaRPr lang="it-IT" b="1" dirty="0" smtClean="0"/>
          </a:p>
          <a:p>
            <a:endParaRPr lang="it-IT"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196752"/>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1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Dott. Chiara Ortolani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3" name="Titolo 1"/>
          <p:cNvSpPr txBox="1">
            <a:spLocks/>
          </p:cNvSpPr>
          <p:nvPr/>
        </p:nvSpPr>
        <p:spPr>
          <a:xfrm rot="16200000">
            <a:off x="-3256384" y="3120480"/>
            <a:ext cx="7772400" cy="900608"/>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2800" b="1" i="0" u="none" strike="noStrike" kern="1200" cap="none" spc="0" normalizeH="0" baseline="0" noProof="0" dirty="0" smtClean="0">
                <a:ln>
                  <a:noFill/>
                </a:ln>
                <a:solidFill>
                  <a:schemeClr val="tx1"/>
                </a:solidFill>
                <a:effectLst/>
                <a:uLnTx/>
                <a:uFillTx/>
                <a:latin typeface="+mj-lt"/>
                <a:ea typeface="+mj-ea"/>
                <a:cs typeface="+mj-cs"/>
              </a:rPr>
              <a:t>IL REGOLAMENTO</a:t>
            </a:r>
            <a:endParaRPr kumimoji="0" lang="it-IT" sz="2800" b="0" i="0" u="none" strike="noStrike" kern="1200" cap="none" spc="0" normalizeH="0" baseline="0" noProof="0" dirty="0">
              <a:ln>
                <a:noFill/>
              </a:ln>
              <a:solidFill>
                <a:schemeClr val="tx1"/>
              </a:solidFill>
              <a:effectLst/>
              <a:uLnTx/>
              <a:uFillTx/>
              <a:latin typeface="+mj-lt"/>
              <a:ea typeface="+mj-ea"/>
              <a:cs typeface="+mj-cs"/>
            </a:endParaRPr>
          </a:p>
        </p:txBody>
      </p:sp>
      <p:sp>
        <p:nvSpPr>
          <p:cNvPr id="16" name="Rettangolo 15"/>
          <p:cNvSpPr/>
          <p:nvPr/>
        </p:nvSpPr>
        <p:spPr>
          <a:xfrm>
            <a:off x="1043608" y="1124744"/>
            <a:ext cx="7920880" cy="3139321"/>
          </a:xfrm>
          <a:prstGeom prst="rect">
            <a:avLst/>
          </a:prstGeom>
        </p:spPr>
        <p:txBody>
          <a:bodyPr wrap="square">
            <a:spAutoFit/>
          </a:bodyPr>
          <a:lstStyle/>
          <a:p>
            <a:r>
              <a:rPr lang="it-IT" b="1" dirty="0" smtClean="0"/>
              <a:t>CHI NON PUO’ PARTECIPARE</a:t>
            </a:r>
          </a:p>
          <a:p>
            <a:r>
              <a:rPr lang="it-IT" b="1" dirty="0" smtClean="0"/>
              <a:t>Art. 4 comma 3</a:t>
            </a:r>
          </a:p>
          <a:p>
            <a:r>
              <a:rPr lang="it-IT" dirty="0" smtClean="0"/>
              <a:t>Non possono essere ammessi ai Mercati gli imprenditori agricoli …..le cui aziende producono direttamente e o utilizzano nei processi di manipolazione,  trasformazione, conservazione, valorizzazione prodotti OGM.</a:t>
            </a:r>
          </a:p>
          <a:p>
            <a:endParaRPr lang="it-IT" dirty="0" smtClean="0"/>
          </a:p>
          <a:p>
            <a:r>
              <a:rPr lang="it-IT" b="1" dirty="0" smtClean="0"/>
              <a:t>CHI PUO’ ESERCITARE L’ATTIVITA’ </a:t>
            </a:r>
            <a:r>
              <a:rPr lang="it-IT" b="1" dirty="0" err="1" smtClean="0"/>
              <a:t>DI</a:t>
            </a:r>
            <a:r>
              <a:rPr lang="it-IT" b="1" dirty="0" smtClean="0"/>
              <a:t> VENDITA</a:t>
            </a:r>
          </a:p>
          <a:p>
            <a:r>
              <a:rPr lang="it-IT" b="1" dirty="0" smtClean="0"/>
              <a:t>Art. 4 comma 4</a:t>
            </a:r>
          </a:p>
          <a:p>
            <a:r>
              <a:rPr lang="it-IT" dirty="0" smtClean="0"/>
              <a:t>L'attività di vendita all'interno dei Mercati è esercitata dai titolari dell'impresa, ovvero dai soci in caso di società agricola … dai relativi familiari coadiuvanti, nonché dal personale dipendente  di ciascuna impresa.</a:t>
            </a:r>
            <a:endParaRPr lang="it-IT" b="1" dirty="0"/>
          </a:p>
        </p:txBody>
      </p:sp>
      <p:sp>
        <p:nvSpPr>
          <p:cNvPr id="11" name="CasellaDiTesto 10"/>
          <p:cNvSpPr txBox="1"/>
          <p:nvPr/>
        </p:nvSpPr>
        <p:spPr>
          <a:xfrm>
            <a:off x="2771800" y="4437112"/>
            <a:ext cx="3728265" cy="369332"/>
          </a:xfrm>
          <a:prstGeom prst="rect">
            <a:avLst/>
          </a:prstGeom>
          <a:noFill/>
        </p:spPr>
        <p:txBody>
          <a:bodyPr wrap="none" rtlCol="0">
            <a:spAutoFit/>
          </a:bodyPr>
          <a:lstStyle/>
          <a:p>
            <a:r>
              <a:rPr lang="it-IT" b="1" dirty="0" smtClean="0"/>
              <a:t>NON SONO AMMESSI INTERMEDIARI</a:t>
            </a:r>
            <a:endParaRPr lang="it-IT" b="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196752"/>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1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Dott. Chiara Ortolani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3" name="Titolo 1"/>
          <p:cNvSpPr txBox="1">
            <a:spLocks/>
          </p:cNvSpPr>
          <p:nvPr/>
        </p:nvSpPr>
        <p:spPr>
          <a:xfrm rot="16200000">
            <a:off x="-3256384" y="3120480"/>
            <a:ext cx="7772400" cy="900608"/>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2800" b="1" i="0" u="none" strike="noStrike" kern="1200" cap="none" spc="0" normalizeH="0" baseline="0" noProof="0" dirty="0" smtClean="0">
                <a:ln>
                  <a:noFill/>
                </a:ln>
                <a:solidFill>
                  <a:schemeClr val="tx1"/>
                </a:solidFill>
                <a:effectLst/>
                <a:uLnTx/>
                <a:uFillTx/>
                <a:latin typeface="+mj-lt"/>
                <a:ea typeface="+mj-ea"/>
                <a:cs typeface="+mj-cs"/>
              </a:rPr>
              <a:t>IL REGOLAMENTO</a:t>
            </a:r>
            <a:endParaRPr kumimoji="0" lang="it-IT" sz="2800" b="0" i="0" u="none" strike="noStrike" kern="1200" cap="none" spc="0" normalizeH="0" baseline="0" noProof="0" dirty="0">
              <a:ln>
                <a:noFill/>
              </a:ln>
              <a:solidFill>
                <a:schemeClr val="tx1"/>
              </a:solidFill>
              <a:effectLst/>
              <a:uLnTx/>
              <a:uFillTx/>
              <a:latin typeface="+mj-lt"/>
              <a:ea typeface="+mj-ea"/>
              <a:cs typeface="+mj-cs"/>
            </a:endParaRPr>
          </a:p>
        </p:txBody>
      </p:sp>
      <p:sp>
        <p:nvSpPr>
          <p:cNvPr id="16" name="Rettangolo 15"/>
          <p:cNvSpPr/>
          <p:nvPr/>
        </p:nvSpPr>
        <p:spPr>
          <a:xfrm>
            <a:off x="1043608" y="1628800"/>
            <a:ext cx="7920880" cy="3416320"/>
          </a:xfrm>
          <a:prstGeom prst="rect">
            <a:avLst/>
          </a:prstGeom>
        </p:spPr>
        <p:txBody>
          <a:bodyPr wrap="square">
            <a:spAutoFit/>
          </a:bodyPr>
          <a:lstStyle/>
          <a:p>
            <a:r>
              <a:rPr lang="it-IT" dirty="0" smtClean="0"/>
              <a:t>I MACVD </a:t>
            </a:r>
            <a:r>
              <a:rPr lang="it-IT" b="1" dirty="0" smtClean="0">
                <a:solidFill>
                  <a:srgbClr val="C00000"/>
                </a:solidFill>
              </a:rPr>
              <a:t>ubicati in locali comunali chiusi e delimitati </a:t>
            </a:r>
            <a:r>
              <a:rPr lang="it-IT" dirty="0" smtClean="0"/>
              <a:t>sono istituiti con </a:t>
            </a:r>
            <a:r>
              <a:rPr lang="it-IT" b="1" dirty="0" smtClean="0"/>
              <a:t>deliberazione di Assemblea Capitolina</a:t>
            </a:r>
            <a:r>
              <a:rPr lang="it-IT" dirty="0" smtClean="0"/>
              <a:t>, sentiti i Municipi, anche su proposta delle associazioni di produttori  e di categoria, e </a:t>
            </a:r>
            <a:r>
              <a:rPr lang="it-IT" b="1" dirty="0" smtClean="0"/>
              <a:t>possono essere gestiti direttamente da Roma Capitale oppure da un soggetto gestore</a:t>
            </a:r>
            <a:r>
              <a:rPr lang="it-IT" dirty="0" smtClean="0"/>
              <a:t> individuato tramite procedura ad evidenza pubblica.</a:t>
            </a:r>
          </a:p>
          <a:p>
            <a:endParaRPr lang="it-IT" dirty="0" smtClean="0"/>
          </a:p>
          <a:p>
            <a:r>
              <a:rPr lang="it-IT" dirty="0" smtClean="0"/>
              <a:t>I MACVD </a:t>
            </a:r>
            <a:r>
              <a:rPr lang="it-IT" b="1" dirty="0" smtClean="0">
                <a:solidFill>
                  <a:srgbClr val="C00000"/>
                </a:solidFill>
              </a:rPr>
              <a:t>ubicati su strada </a:t>
            </a:r>
            <a:r>
              <a:rPr lang="it-IT" dirty="0" smtClean="0"/>
              <a:t>sono istituiti con </a:t>
            </a:r>
            <a:r>
              <a:rPr lang="it-IT" b="1" dirty="0" smtClean="0"/>
              <a:t>deliberazione dei Municipi </a:t>
            </a:r>
            <a:r>
              <a:rPr lang="it-IT" dirty="0" smtClean="0"/>
              <a:t>con </a:t>
            </a:r>
            <a:r>
              <a:rPr lang="it-IT" b="1" dirty="0" smtClean="0"/>
              <a:t>approvazione dell'Assemblea Capitolina</a:t>
            </a:r>
            <a:r>
              <a:rPr lang="it-IT" dirty="0" smtClean="0"/>
              <a:t>, anche su proposta delle associazioni di produttori e di categoria, e </a:t>
            </a:r>
            <a:r>
              <a:rPr lang="it-IT" b="1" dirty="0" smtClean="0"/>
              <a:t>possono essere gestiti direttamente dal Municipio </a:t>
            </a:r>
            <a:r>
              <a:rPr lang="it-IT" dirty="0" smtClean="0"/>
              <a:t>competente per territorio sentito il Dipartimento Sviluppo Economico e Attività Produttive e Agricoltura </a:t>
            </a:r>
            <a:r>
              <a:rPr lang="it-IT" b="1" dirty="0" smtClean="0"/>
              <a:t>oppure da un soggetto gestore </a:t>
            </a:r>
            <a:r>
              <a:rPr lang="it-IT" dirty="0" smtClean="0"/>
              <a:t>individuato tramite procedura ad evidenza pubblica.</a:t>
            </a:r>
            <a:endParaRPr lang="it-IT" b="1" dirty="0"/>
          </a:p>
        </p:txBody>
      </p:sp>
      <p:sp>
        <p:nvSpPr>
          <p:cNvPr id="12" name="Rettangolo 11"/>
          <p:cNvSpPr/>
          <p:nvPr/>
        </p:nvSpPr>
        <p:spPr>
          <a:xfrm>
            <a:off x="2339752" y="908720"/>
            <a:ext cx="5071325" cy="369332"/>
          </a:xfrm>
          <a:prstGeom prst="rect">
            <a:avLst/>
          </a:prstGeom>
        </p:spPr>
        <p:txBody>
          <a:bodyPr wrap="none">
            <a:spAutoFit/>
          </a:bodyPr>
          <a:lstStyle/>
          <a:p>
            <a:r>
              <a:rPr lang="it-IT" b="1" dirty="0" smtClean="0"/>
              <a:t>ISTITUZIONE E MODALITÀ </a:t>
            </a:r>
            <a:r>
              <a:rPr lang="it-IT" b="1" dirty="0" err="1" smtClean="0"/>
              <a:t>DI</a:t>
            </a:r>
            <a:r>
              <a:rPr lang="it-IT" b="1" dirty="0" smtClean="0"/>
              <a:t> GESTIONE DEI MACVD</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196752"/>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1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Dott. Chiara Ortolani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3" name="Titolo 1"/>
          <p:cNvSpPr txBox="1">
            <a:spLocks/>
          </p:cNvSpPr>
          <p:nvPr/>
        </p:nvSpPr>
        <p:spPr>
          <a:xfrm rot="16200000">
            <a:off x="-3256384" y="3120480"/>
            <a:ext cx="7772400" cy="900608"/>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2800" b="1" i="0" u="none" strike="noStrike" kern="1200" cap="none" spc="0" normalizeH="0" baseline="0" noProof="0" dirty="0" smtClean="0">
                <a:ln>
                  <a:noFill/>
                </a:ln>
                <a:solidFill>
                  <a:schemeClr val="tx1"/>
                </a:solidFill>
                <a:effectLst/>
                <a:uLnTx/>
                <a:uFillTx/>
                <a:latin typeface="+mj-lt"/>
                <a:ea typeface="+mj-ea"/>
                <a:cs typeface="+mj-cs"/>
              </a:rPr>
              <a:t>IL REGOLAMENTO</a:t>
            </a:r>
            <a:endParaRPr kumimoji="0" lang="it-IT" sz="2800" b="0" i="0" u="none" strike="noStrike" kern="1200" cap="none" spc="0" normalizeH="0" baseline="0" noProof="0" dirty="0">
              <a:ln>
                <a:noFill/>
              </a:ln>
              <a:solidFill>
                <a:schemeClr val="tx1"/>
              </a:solidFill>
              <a:effectLst/>
              <a:uLnTx/>
              <a:uFillTx/>
              <a:latin typeface="+mj-lt"/>
              <a:ea typeface="+mj-ea"/>
              <a:cs typeface="+mj-cs"/>
            </a:endParaRPr>
          </a:p>
        </p:txBody>
      </p:sp>
      <p:sp>
        <p:nvSpPr>
          <p:cNvPr id="16" name="Rettangolo 15"/>
          <p:cNvSpPr/>
          <p:nvPr/>
        </p:nvSpPr>
        <p:spPr>
          <a:xfrm>
            <a:off x="1043608" y="1988840"/>
            <a:ext cx="7920880" cy="2862322"/>
          </a:xfrm>
          <a:prstGeom prst="rect">
            <a:avLst/>
          </a:prstGeom>
        </p:spPr>
        <p:txBody>
          <a:bodyPr wrap="square">
            <a:spAutoFit/>
          </a:bodyPr>
          <a:lstStyle/>
          <a:p>
            <a:r>
              <a:rPr lang="it-IT" b="1" dirty="0" smtClean="0"/>
              <a:t>Comma 3</a:t>
            </a:r>
          </a:p>
          <a:p>
            <a:r>
              <a:rPr lang="it-IT" dirty="0" smtClean="0"/>
              <a:t>L'istituzione dei MACVD </a:t>
            </a:r>
            <a:r>
              <a:rPr lang="it-IT" b="1" dirty="0" smtClean="0">
                <a:solidFill>
                  <a:srgbClr val="C00000"/>
                </a:solidFill>
              </a:rPr>
              <a:t>deve tener conto dell'eventuale presenza di altri mercati di altra tipologia</a:t>
            </a:r>
            <a:r>
              <a:rPr lang="it-IT" dirty="0" smtClean="0"/>
              <a:t> ubicati nel territorio di Roma Capitale. In particolare </a:t>
            </a:r>
            <a:r>
              <a:rPr lang="it-IT" b="1" dirty="0" smtClean="0"/>
              <a:t>non possono essere istituiti MACVD che operino negli stessi giorni ed orari di mercati di altra tipologia collocati ad una distanza inferiore al raggio di un chilometro dalla sede prescelta</a:t>
            </a:r>
            <a:r>
              <a:rPr lang="it-IT" dirty="0" smtClean="0"/>
              <a:t>.</a:t>
            </a:r>
          </a:p>
          <a:p>
            <a:endParaRPr lang="it-IT" sz="1600" b="1" dirty="0" smtClean="0"/>
          </a:p>
          <a:p>
            <a:r>
              <a:rPr lang="it-IT" b="1" dirty="0" smtClean="0"/>
              <a:t>Comma 6</a:t>
            </a:r>
          </a:p>
          <a:p>
            <a:endParaRPr lang="it-IT" b="1" dirty="0" smtClean="0"/>
          </a:p>
          <a:p>
            <a:endParaRPr lang="it-IT" b="1" dirty="0"/>
          </a:p>
        </p:txBody>
      </p:sp>
      <p:sp>
        <p:nvSpPr>
          <p:cNvPr id="12" name="Rettangolo 11"/>
          <p:cNvSpPr/>
          <p:nvPr/>
        </p:nvSpPr>
        <p:spPr>
          <a:xfrm>
            <a:off x="2339752" y="908720"/>
            <a:ext cx="5071325" cy="923330"/>
          </a:xfrm>
          <a:prstGeom prst="rect">
            <a:avLst/>
          </a:prstGeom>
        </p:spPr>
        <p:txBody>
          <a:bodyPr wrap="none">
            <a:spAutoFit/>
          </a:bodyPr>
          <a:lstStyle/>
          <a:p>
            <a:r>
              <a:rPr lang="it-IT" b="1" dirty="0" smtClean="0"/>
              <a:t>ISTITUZIONE E MODALITÀ </a:t>
            </a:r>
            <a:r>
              <a:rPr lang="it-IT" b="1" dirty="0" err="1" smtClean="0"/>
              <a:t>DI</a:t>
            </a:r>
            <a:r>
              <a:rPr lang="it-IT" b="1" dirty="0" smtClean="0"/>
              <a:t> GESTIONE DEI MACVD</a:t>
            </a:r>
          </a:p>
          <a:p>
            <a:endParaRPr lang="it-IT" b="1" dirty="0" smtClean="0"/>
          </a:p>
          <a:p>
            <a:pPr algn="ctr"/>
            <a:r>
              <a:rPr lang="it-IT" b="1" dirty="0" smtClean="0"/>
              <a:t>Titolo 2 Art. 6</a:t>
            </a:r>
          </a:p>
        </p:txBody>
      </p:sp>
      <p:sp>
        <p:nvSpPr>
          <p:cNvPr id="14" name="Rettangolo 13"/>
          <p:cNvSpPr/>
          <p:nvPr/>
        </p:nvSpPr>
        <p:spPr>
          <a:xfrm>
            <a:off x="1043608" y="4149080"/>
            <a:ext cx="7920880" cy="2031325"/>
          </a:xfrm>
          <a:prstGeom prst="rect">
            <a:avLst/>
          </a:prstGeom>
        </p:spPr>
        <p:txBody>
          <a:bodyPr wrap="square">
            <a:spAutoFit/>
          </a:bodyPr>
          <a:lstStyle/>
          <a:p>
            <a:r>
              <a:rPr lang="it-IT" dirty="0" smtClean="0"/>
              <a:t>Roma Capitale, tramite il Dipartimento competente in materia, anche in collaborazione con le Organizzazioni Professionali Agricole e con gli imprenditori agricoli che esercitano l'attività di vendita diretta nei MACVD, nonché in collaborazione con i Municipi o su proposta degli stessi, può </a:t>
            </a:r>
            <a:r>
              <a:rPr lang="it-IT" b="1" dirty="0" smtClean="0"/>
              <a:t>promuovere la realizzazione di attività culturali, didattiche, dimostrative legate ai prodotti alimentari, tradizionali ed artigianali del territorio</a:t>
            </a:r>
            <a:r>
              <a:rPr lang="it-IT" dirty="0" smtClean="0"/>
              <a:t>, che possono svolgersi anche all'interno dei MACVD.</a:t>
            </a:r>
            <a:endParaRPr lang="it-IT"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196752"/>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1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Dott. Chiara Ortolani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3" name="Titolo 1"/>
          <p:cNvSpPr txBox="1">
            <a:spLocks/>
          </p:cNvSpPr>
          <p:nvPr/>
        </p:nvSpPr>
        <p:spPr>
          <a:xfrm rot="16200000">
            <a:off x="-3256384" y="3120480"/>
            <a:ext cx="7772400" cy="900608"/>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2800" b="1" i="0" u="none" strike="noStrike" kern="1200" cap="none" spc="0" normalizeH="0" baseline="0" noProof="0" dirty="0" smtClean="0">
                <a:ln>
                  <a:noFill/>
                </a:ln>
                <a:solidFill>
                  <a:schemeClr val="tx1"/>
                </a:solidFill>
                <a:effectLst/>
                <a:uLnTx/>
                <a:uFillTx/>
                <a:latin typeface="+mj-lt"/>
                <a:ea typeface="+mj-ea"/>
                <a:cs typeface="+mj-cs"/>
              </a:rPr>
              <a:t>IL REGOLAMENTO</a:t>
            </a:r>
            <a:endParaRPr kumimoji="0" lang="it-IT" sz="2800" b="0" i="0" u="none" strike="noStrike" kern="1200" cap="none" spc="0" normalizeH="0" baseline="0" noProof="0" dirty="0">
              <a:ln>
                <a:noFill/>
              </a:ln>
              <a:solidFill>
                <a:schemeClr val="tx1"/>
              </a:solidFill>
              <a:effectLst/>
              <a:uLnTx/>
              <a:uFillTx/>
              <a:latin typeface="+mj-lt"/>
              <a:ea typeface="+mj-ea"/>
              <a:cs typeface="+mj-cs"/>
            </a:endParaRPr>
          </a:p>
        </p:txBody>
      </p:sp>
      <p:sp>
        <p:nvSpPr>
          <p:cNvPr id="16" name="Rettangolo 15"/>
          <p:cNvSpPr/>
          <p:nvPr/>
        </p:nvSpPr>
        <p:spPr>
          <a:xfrm>
            <a:off x="1043608" y="1988840"/>
            <a:ext cx="7920880" cy="2862322"/>
          </a:xfrm>
          <a:prstGeom prst="rect">
            <a:avLst/>
          </a:prstGeom>
        </p:spPr>
        <p:txBody>
          <a:bodyPr wrap="square">
            <a:spAutoFit/>
          </a:bodyPr>
          <a:lstStyle/>
          <a:p>
            <a:r>
              <a:rPr lang="it-IT" b="1" dirty="0" smtClean="0"/>
              <a:t>Comma 3</a:t>
            </a:r>
          </a:p>
          <a:p>
            <a:r>
              <a:rPr lang="it-IT" dirty="0" smtClean="0"/>
              <a:t>L'istituzione dei MACVD </a:t>
            </a:r>
            <a:r>
              <a:rPr lang="it-IT" b="1" dirty="0" smtClean="0">
                <a:solidFill>
                  <a:srgbClr val="C00000"/>
                </a:solidFill>
              </a:rPr>
              <a:t>deve tener conto dell'eventuale presenza di altri mercati di altra tipologia</a:t>
            </a:r>
            <a:r>
              <a:rPr lang="it-IT" dirty="0" smtClean="0"/>
              <a:t> ubicati nel territorio di Roma Capitale. In particolare </a:t>
            </a:r>
            <a:r>
              <a:rPr lang="it-IT" b="1" dirty="0" smtClean="0"/>
              <a:t>non possono essere istituiti MACVD che operino negli stessi giorni ed orari di mercati di altra tipologia collocati ad una distanza inferiore al raggio di un chilometro dalla sede prescelta</a:t>
            </a:r>
            <a:r>
              <a:rPr lang="it-IT" dirty="0" smtClean="0"/>
              <a:t>.</a:t>
            </a:r>
          </a:p>
          <a:p>
            <a:endParaRPr lang="it-IT" sz="1600" b="1" dirty="0" smtClean="0"/>
          </a:p>
          <a:p>
            <a:r>
              <a:rPr lang="it-IT" b="1" dirty="0" smtClean="0"/>
              <a:t>Comma 6</a:t>
            </a:r>
          </a:p>
          <a:p>
            <a:endParaRPr lang="it-IT" b="1" dirty="0" smtClean="0"/>
          </a:p>
          <a:p>
            <a:endParaRPr lang="it-IT" b="1" dirty="0"/>
          </a:p>
        </p:txBody>
      </p:sp>
      <p:sp>
        <p:nvSpPr>
          <p:cNvPr id="12" name="Rettangolo 11"/>
          <p:cNvSpPr/>
          <p:nvPr/>
        </p:nvSpPr>
        <p:spPr>
          <a:xfrm>
            <a:off x="2339752" y="908720"/>
            <a:ext cx="5071325" cy="923330"/>
          </a:xfrm>
          <a:prstGeom prst="rect">
            <a:avLst/>
          </a:prstGeom>
        </p:spPr>
        <p:txBody>
          <a:bodyPr wrap="none">
            <a:spAutoFit/>
          </a:bodyPr>
          <a:lstStyle/>
          <a:p>
            <a:r>
              <a:rPr lang="it-IT" b="1" dirty="0" smtClean="0"/>
              <a:t>ISTITUZIONE E MODALITÀ </a:t>
            </a:r>
            <a:r>
              <a:rPr lang="it-IT" b="1" dirty="0" err="1" smtClean="0"/>
              <a:t>DI</a:t>
            </a:r>
            <a:r>
              <a:rPr lang="it-IT" b="1" dirty="0" smtClean="0"/>
              <a:t> GESTIONE DEI MACVD</a:t>
            </a:r>
          </a:p>
          <a:p>
            <a:endParaRPr lang="it-IT" b="1" dirty="0" smtClean="0"/>
          </a:p>
          <a:p>
            <a:pPr algn="ctr"/>
            <a:r>
              <a:rPr lang="it-IT" b="1" dirty="0" smtClean="0"/>
              <a:t>Titolo 2 Art. 6</a:t>
            </a:r>
          </a:p>
        </p:txBody>
      </p:sp>
      <p:sp>
        <p:nvSpPr>
          <p:cNvPr id="14" name="Rettangolo 13"/>
          <p:cNvSpPr/>
          <p:nvPr/>
        </p:nvSpPr>
        <p:spPr>
          <a:xfrm>
            <a:off x="1043608" y="4149080"/>
            <a:ext cx="7920880" cy="2031325"/>
          </a:xfrm>
          <a:prstGeom prst="rect">
            <a:avLst/>
          </a:prstGeom>
        </p:spPr>
        <p:txBody>
          <a:bodyPr wrap="square">
            <a:spAutoFit/>
          </a:bodyPr>
          <a:lstStyle/>
          <a:p>
            <a:r>
              <a:rPr lang="it-IT" dirty="0" smtClean="0"/>
              <a:t>Roma Capitale, tramite il Dipartimento competente in materia, anche in collaborazione con le Organizzazioni Professionali Agricole e con gli imprenditori agricoli che esercitano l'attività di vendita diretta nei MACVD, nonché in collaborazione con i Municipi o su proposta degli stessi, può </a:t>
            </a:r>
            <a:r>
              <a:rPr lang="it-IT" b="1" dirty="0" smtClean="0"/>
              <a:t>promuovere la realizzazione di attività culturali, didattiche, dimostrative legate ai prodotti alimentari, tradizionali ed artigianali del territorio</a:t>
            </a:r>
            <a:r>
              <a:rPr lang="it-IT" dirty="0" smtClean="0"/>
              <a:t>, che possono svolgersi anche all'interno dei MACVD.</a:t>
            </a:r>
            <a:endParaRPr lang="it-IT"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196752"/>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1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Dott. Chiara Ortolani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3" name="Titolo 1"/>
          <p:cNvSpPr txBox="1">
            <a:spLocks/>
          </p:cNvSpPr>
          <p:nvPr/>
        </p:nvSpPr>
        <p:spPr>
          <a:xfrm rot="16200000">
            <a:off x="-3256384" y="3120480"/>
            <a:ext cx="7772400" cy="900608"/>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2800" b="1" i="0" u="none" strike="noStrike" kern="1200" cap="none" spc="0" normalizeH="0" baseline="0" noProof="0" dirty="0" smtClean="0">
                <a:ln>
                  <a:noFill/>
                </a:ln>
                <a:solidFill>
                  <a:schemeClr val="tx1"/>
                </a:solidFill>
                <a:effectLst/>
                <a:uLnTx/>
                <a:uFillTx/>
                <a:latin typeface="+mj-lt"/>
                <a:ea typeface="+mj-ea"/>
                <a:cs typeface="+mj-cs"/>
              </a:rPr>
              <a:t>IL REGOLAMENTO</a:t>
            </a:r>
            <a:endParaRPr kumimoji="0" lang="it-IT" sz="2800" b="0" i="0" u="none" strike="noStrike" kern="1200" cap="none" spc="0" normalizeH="0" baseline="0" noProof="0" dirty="0">
              <a:ln>
                <a:noFill/>
              </a:ln>
              <a:solidFill>
                <a:schemeClr val="tx1"/>
              </a:solidFill>
              <a:effectLst/>
              <a:uLnTx/>
              <a:uFillTx/>
              <a:latin typeface="+mj-lt"/>
              <a:ea typeface="+mj-ea"/>
              <a:cs typeface="+mj-cs"/>
            </a:endParaRPr>
          </a:p>
        </p:txBody>
      </p:sp>
      <p:sp>
        <p:nvSpPr>
          <p:cNvPr id="16" name="Rettangolo 15"/>
          <p:cNvSpPr/>
          <p:nvPr/>
        </p:nvSpPr>
        <p:spPr>
          <a:xfrm>
            <a:off x="1043608" y="1340768"/>
            <a:ext cx="7920880" cy="3970318"/>
          </a:xfrm>
          <a:prstGeom prst="rect">
            <a:avLst/>
          </a:prstGeom>
        </p:spPr>
        <p:txBody>
          <a:bodyPr wrap="square">
            <a:spAutoFit/>
          </a:bodyPr>
          <a:lstStyle/>
          <a:p>
            <a:r>
              <a:rPr lang="it-IT" b="1" dirty="0" smtClean="0"/>
              <a:t>MACVD affidati ad un soggetto gestore</a:t>
            </a:r>
          </a:p>
          <a:p>
            <a:endParaRPr lang="it-IT" b="1" dirty="0" smtClean="0"/>
          </a:p>
          <a:p>
            <a:pPr marL="342900" indent="-342900">
              <a:buAutoNum type="arabicPeriod"/>
            </a:pPr>
            <a:r>
              <a:rPr lang="it-IT" dirty="0" smtClean="0"/>
              <a:t>Ove l'amministrazione scelga di affidare la gestione dei MACVD ad un soggetto gestore, </a:t>
            </a:r>
            <a:r>
              <a:rPr lang="it-IT" b="1" dirty="0" smtClean="0"/>
              <a:t>il Dipartimento competente in materia procede, con avviso pubblico, alla selezione del soggetto affidatario</a:t>
            </a:r>
            <a:r>
              <a:rPr lang="it-IT" dirty="0" smtClean="0"/>
              <a:t>.</a:t>
            </a:r>
          </a:p>
          <a:p>
            <a:pPr marL="342900" indent="-342900">
              <a:buAutoNum type="arabicPeriod"/>
            </a:pPr>
            <a:endParaRPr lang="it-IT" dirty="0" smtClean="0"/>
          </a:p>
          <a:p>
            <a:r>
              <a:rPr lang="it-IT" dirty="0" smtClean="0"/>
              <a:t>2. Nell'avviso pubblico devono essere in ogni caso riportati:</a:t>
            </a:r>
          </a:p>
          <a:p>
            <a:pPr marL="355600"/>
            <a:r>
              <a:rPr lang="it-IT" dirty="0" smtClean="0"/>
              <a:t>a) l'ubicazione del MACVD;</a:t>
            </a:r>
          </a:p>
          <a:p>
            <a:pPr marL="355600"/>
            <a:r>
              <a:rPr lang="it-IT" dirty="0" smtClean="0"/>
              <a:t>b) la planimetria e gli estremi catastali dell'area del MACVD;</a:t>
            </a:r>
          </a:p>
          <a:p>
            <a:pPr marL="355600"/>
            <a:r>
              <a:rPr lang="it-IT" dirty="0" smtClean="0"/>
              <a:t>c) la proposta di convenzione per la gestione del MACVD e la sua durata;</a:t>
            </a:r>
          </a:p>
          <a:p>
            <a:pPr marL="355600"/>
            <a:r>
              <a:rPr lang="it-IT" dirty="0" smtClean="0"/>
              <a:t>d) i criteri di valutazione degli imprenditori agricoli partecipanti al raggruppamento </a:t>
            </a:r>
          </a:p>
          <a:p>
            <a:pPr marL="355600"/>
            <a:r>
              <a:rPr lang="it-IT" dirty="0" smtClean="0"/>
              <a:t>….</a:t>
            </a:r>
          </a:p>
          <a:p>
            <a:pPr marL="355600"/>
            <a:r>
              <a:rPr lang="it-IT" dirty="0" smtClean="0"/>
              <a:t>e) i criteri di valutazione dell'offerta progettuale relativa al mercato</a:t>
            </a:r>
            <a:endParaRPr lang="it-IT" b="1" dirty="0" smtClean="0"/>
          </a:p>
        </p:txBody>
      </p:sp>
      <p:sp>
        <p:nvSpPr>
          <p:cNvPr id="12" name="Rettangolo 11"/>
          <p:cNvSpPr/>
          <p:nvPr/>
        </p:nvSpPr>
        <p:spPr>
          <a:xfrm>
            <a:off x="4139952" y="908720"/>
            <a:ext cx="1208151" cy="369332"/>
          </a:xfrm>
          <a:prstGeom prst="rect">
            <a:avLst/>
          </a:prstGeom>
        </p:spPr>
        <p:txBody>
          <a:bodyPr wrap="none">
            <a:spAutoFit/>
          </a:bodyPr>
          <a:lstStyle/>
          <a:p>
            <a:r>
              <a:rPr lang="it-IT" b="1" dirty="0" smtClean="0"/>
              <a:t>TIPOLOGIE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196752"/>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1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Dott. Chiara Ortolani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3" name="Titolo 1"/>
          <p:cNvSpPr txBox="1">
            <a:spLocks/>
          </p:cNvSpPr>
          <p:nvPr/>
        </p:nvSpPr>
        <p:spPr>
          <a:xfrm rot="16200000">
            <a:off x="-3256384" y="3120480"/>
            <a:ext cx="7772400" cy="900608"/>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2800" b="1" i="0" u="none" strike="noStrike" kern="1200" cap="none" spc="0" normalizeH="0" baseline="0" noProof="0" dirty="0" smtClean="0">
                <a:ln>
                  <a:noFill/>
                </a:ln>
                <a:solidFill>
                  <a:schemeClr val="tx1"/>
                </a:solidFill>
                <a:effectLst/>
                <a:uLnTx/>
                <a:uFillTx/>
                <a:latin typeface="+mj-lt"/>
                <a:ea typeface="+mj-ea"/>
                <a:cs typeface="+mj-cs"/>
              </a:rPr>
              <a:t>IL REGOLAMENTO</a:t>
            </a:r>
            <a:endParaRPr kumimoji="0" lang="it-IT" sz="2800" b="0" i="0" u="none" strike="noStrike" kern="1200" cap="none" spc="0" normalizeH="0" baseline="0" noProof="0" dirty="0">
              <a:ln>
                <a:noFill/>
              </a:ln>
              <a:solidFill>
                <a:schemeClr val="tx1"/>
              </a:solidFill>
              <a:effectLst/>
              <a:uLnTx/>
              <a:uFillTx/>
              <a:latin typeface="+mj-lt"/>
              <a:ea typeface="+mj-ea"/>
              <a:cs typeface="+mj-cs"/>
            </a:endParaRPr>
          </a:p>
        </p:txBody>
      </p:sp>
      <p:sp>
        <p:nvSpPr>
          <p:cNvPr id="16" name="Rettangolo 15"/>
          <p:cNvSpPr/>
          <p:nvPr/>
        </p:nvSpPr>
        <p:spPr>
          <a:xfrm>
            <a:off x="1043608" y="1340768"/>
            <a:ext cx="7920880" cy="369332"/>
          </a:xfrm>
          <a:prstGeom prst="rect">
            <a:avLst/>
          </a:prstGeom>
        </p:spPr>
        <p:txBody>
          <a:bodyPr wrap="square">
            <a:spAutoFit/>
          </a:bodyPr>
          <a:lstStyle/>
          <a:p>
            <a:r>
              <a:rPr lang="it-IT" b="1" dirty="0" smtClean="0"/>
              <a:t>MACVD gestiti direttamente dal Comune di Roma</a:t>
            </a:r>
          </a:p>
        </p:txBody>
      </p:sp>
      <p:sp>
        <p:nvSpPr>
          <p:cNvPr id="12" name="Rettangolo 11"/>
          <p:cNvSpPr/>
          <p:nvPr/>
        </p:nvSpPr>
        <p:spPr>
          <a:xfrm>
            <a:off x="4139952" y="908720"/>
            <a:ext cx="1208151" cy="369332"/>
          </a:xfrm>
          <a:prstGeom prst="rect">
            <a:avLst/>
          </a:prstGeom>
        </p:spPr>
        <p:txBody>
          <a:bodyPr wrap="none">
            <a:spAutoFit/>
          </a:bodyPr>
          <a:lstStyle/>
          <a:p>
            <a:r>
              <a:rPr lang="it-IT" b="1" dirty="0" smtClean="0"/>
              <a:t>TIPOLOGIE</a:t>
            </a:r>
          </a:p>
        </p:txBody>
      </p:sp>
      <p:sp>
        <p:nvSpPr>
          <p:cNvPr id="19" name="Rettangolo 18"/>
          <p:cNvSpPr/>
          <p:nvPr/>
        </p:nvSpPr>
        <p:spPr>
          <a:xfrm>
            <a:off x="1043608" y="1772816"/>
            <a:ext cx="7848872" cy="2308324"/>
          </a:xfrm>
          <a:prstGeom prst="rect">
            <a:avLst/>
          </a:prstGeom>
        </p:spPr>
        <p:txBody>
          <a:bodyPr wrap="square">
            <a:spAutoFit/>
          </a:bodyPr>
          <a:lstStyle/>
          <a:p>
            <a:r>
              <a:rPr lang="it-IT" dirty="0" smtClean="0"/>
              <a:t>1. Ove Roma Capitale intenda gestire direttamente il MACVD, </a:t>
            </a:r>
            <a:r>
              <a:rPr lang="it-IT" b="1" dirty="0" smtClean="0"/>
              <a:t>l'assegnazione dei posteggi avviene a seguito di avviso pubblico</a:t>
            </a:r>
            <a:r>
              <a:rPr lang="it-IT" dirty="0" smtClean="0"/>
              <a:t>, </a:t>
            </a:r>
            <a:r>
              <a:rPr lang="it-IT" dirty="0" err="1" smtClean="0"/>
              <a:t>……</a:t>
            </a:r>
            <a:r>
              <a:rPr lang="it-IT" dirty="0" smtClean="0"/>
              <a:t>.</a:t>
            </a:r>
          </a:p>
          <a:p>
            <a:endParaRPr lang="it-IT" dirty="0" smtClean="0"/>
          </a:p>
          <a:p>
            <a:r>
              <a:rPr lang="it-IT" dirty="0" smtClean="0"/>
              <a:t>2. L'avviso pubblico deve in ogni caso contenere:</a:t>
            </a:r>
          </a:p>
          <a:p>
            <a:r>
              <a:rPr lang="it-IT" dirty="0" smtClean="0"/>
              <a:t>a) l'ubicazione del MACVD;</a:t>
            </a:r>
          </a:p>
          <a:p>
            <a:r>
              <a:rPr lang="it-IT" dirty="0" smtClean="0"/>
              <a:t>b) la planimetria e gli estremi catastali dell'area del MACVD;</a:t>
            </a:r>
          </a:p>
          <a:p>
            <a:r>
              <a:rPr lang="it-IT" dirty="0" smtClean="0"/>
              <a:t>c) i criteri di valutazione degli imprenditori agricoli ….</a:t>
            </a:r>
          </a:p>
          <a:p>
            <a:r>
              <a:rPr lang="it-IT" dirty="0" smtClean="0"/>
              <a:t>d) il disciplinare del MACVD.</a:t>
            </a:r>
            <a:endParaRPr lang="it-IT"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196752"/>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1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Dott. Chiara Ortolani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3" name="Titolo 1"/>
          <p:cNvSpPr txBox="1">
            <a:spLocks/>
          </p:cNvSpPr>
          <p:nvPr/>
        </p:nvSpPr>
        <p:spPr>
          <a:xfrm rot="16200000">
            <a:off x="-3256384" y="3120480"/>
            <a:ext cx="7772400" cy="900608"/>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2800" b="1" i="0" u="none" strike="noStrike" kern="1200" cap="none" spc="0" normalizeH="0" baseline="0" noProof="0" dirty="0" smtClean="0">
                <a:ln>
                  <a:noFill/>
                </a:ln>
                <a:solidFill>
                  <a:schemeClr val="tx1"/>
                </a:solidFill>
                <a:effectLst/>
                <a:uLnTx/>
                <a:uFillTx/>
                <a:latin typeface="+mj-lt"/>
                <a:ea typeface="+mj-ea"/>
                <a:cs typeface="+mj-cs"/>
              </a:rPr>
              <a:t>IL REGOLAMENTO</a:t>
            </a:r>
            <a:endParaRPr kumimoji="0" lang="it-IT" sz="2800" b="0" i="0" u="none" strike="noStrike" kern="1200" cap="none" spc="0" normalizeH="0" baseline="0" noProof="0" dirty="0">
              <a:ln>
                <a:noFill/>
              </a:ln>
              <a:solidFill>
                <a:schemeClr val="tx1"/>
              </a:solidFill>
              <a:effectLst/>
              <a:uLnTx/>
              <a:uFillTx/>
              <a:latin typeface="+mj-lt"/>
              <a:ea typeface="+mj-ea"/>
              <a:cs typeface="+mj-cs"/>
            </a:endParaRPr>
          </a:p>
        </p:txBody>
      </p:sp>
      <p:sp>
        <p:nvSpPr>
          <p:cNvPr id="16" name="Rettangolo 15"/>
          <p:cNvSpPr/>
          <p:nvPr/>
        </p:nvSpPr>
        <p:spPr>
          <a:xfrm>
            <a:off x="1043608" y="1340768"/>
            <a:ext cx="7920880" cy="1200329"/>
          </a:xfrm>
          <a:prstGeom prst="rect">
            <a:avLst/>
          </a:prstGeom>
        </p:spPr>
        <p:txBody>
          <a:bodyPr wrap="square">
            <a:spAutoFit/>
          </a:bodyPr>
          <a:lstStyle/>
          <a:p>
            <a:r>
              <a:rPr lang="it-IT" b="1" dirty="0" smtClean="0">
                <a:solidFill>
                  <a:srgbClr val="C00000"/>
                </a:solidFill>
              </a:rPr>
              <a:t>MAVD</a:t>
            </a:r>
          </a:p>
          <a:p>
            <a:endParaRPr lang="it-IT" b="1" dirty="0" smtClean="0"/>
          </a:p>
          <a:p>
            <a:endParaRPr lang="it-IT" b="1" dirty="0" smtClean="0"/>
          </a:p>
          <a:p>
            <a:endParaRPr lang="it-IT" b="1" dirty="0"/>
          </a:p>
        </p:txBody>
      </p:sp>
      <p:sp>
        <p:nvSpPr>
          <p:cNvPr id="12" name="Rettangolo 11"/>
          <p:cNvSpPr/>
          <p:nvPr/>
        </p:nvSpPr>
        <p:spPr>
          <a:xfrm>
            <a:off x="4139952" y="908720"/>
            <a:ext cx="1208151" cy="369332"/>
          </a:xfrm>
          <a:prstGeom prst="rect">
            <a:avLst/>
          </a:prstGeom>
        </p:spPr>
        <p:txBody>
          <a:bodyPr wrap="none">
            <a:spAutoFit/>
          </a:bodyPr>
          <a:lstStyle/>
          <a:p>
            <a:r>
              <a:rPr lang="it-IT" b="1" dirty="0" smtClean="0"/>
              <a:t>TIPOLOGIE</a:t>
            </a:r>
          </a:p>
        </p:txBody>
      </p:sp>
      <p:sp>
        <p:nvSpPr>
          <p:cNvPr id="17" name="Rettangolo 16"/>
          <p:cNvSpPr/>
          <p:nvPr/>
        </p:nvSpPr>
        <p:spPr>
          <a:xfrm>
            <a:off x="1043608" y="1700808"/>
            <a:ext cx="7920880" cy="923330"/>
          </a:xfrm>
          <a:prstGeom prst="rect">
            <a:avLst/>
          </a:prstGeom>
        </p:spPr>
        <p:txBody>
          <a:bodyPr wrap="square">
            <a:spAutoFit/>
          </a:bodyPr>
          <a:lstStyle/>
          <a:p>
            <a:r>
              <a:rPr lang="it-IT" dirty="0" smtClean="0"/>
              <a:t>sono </a:t>
            </a:r>
            <a:r>
              <a:rPr lang="it-IT" b="1" dirty="0" smtClean="0"/>
              <a:t>istituiti previa comunicazione presentata dal soggetto proponente</a:t>
            </a:r>
            <a:r>
              <a:rPr lang="it-IT" dirty="0" smtClean="0"/>
              <a:t>, in qualità</a:t>
            </a:r>
          </a:p>
          <a:p>
            <a:r>
              <a:rPr lang="it-IT" dirty="0" smtClean="0"/>
              <a:t>di soggetto di coordinamento e gestione, al Dipartimento competente per materia ed al Municipio competente per territorio.</a:t>
            </a:r>
            <a:endParaRPr lang="it-IT" dirty="0"/>
          </a:p>
        </p:txBody>
      </p:sp>
      <p:sp>
        <p:nvSpPr>
          <p:cNvPr id="18" name="Rettangolo 17"/>
          <p:cNvSpPr/>
          <p:nvPr/>
        </p:nvSpPr>
        <p:spPr>
          <a:xfrm>
            <a:off x="1043608" y="2564904"/>
            <a:ext cx="7920880" cy="3416320"/>
          </a:xfrm>
          <a:prstGeom prst="rect">
            <a:avLst/>
          </a:prstGeom>
        </p:spPr>
        <p:txBody>
          <a:bodyPr wrap="square">
            <a:spAutoFit/>
          </a:bodyPr>
          <a:lstStyle/>
          <a:p>
            <a:r>
              <a:rPr lang="it-IT" dirty="0" smtClean="0"/>
              <a:t>Il disciplinare del Mercato deve contenere:</a:t>
            </a:r>
          </a:p>
          <a:p>
            <a:r>
              <a:rPr lang="it-IT" dirty="0" smtClean="0"/>
              <a:t>a) l'</a:t>
            </a:r>
            <a:r>
              <a:rPr lang="it-IT" b="1" dirty="0" smtClean="0"/>
              <a:t>ubicazione </a:t>
            </a:r>
            <a:r>
              <a:rPr lang="it-IT" dirty="0" smtClean="0"/>
              <a:t>del Mercato;</a:t>
            </a:r>
          </a:p>
          <a:p>
            <a:r>
              <a:rPr lang="it-IT" dirty="0" smtClean="0"/>
              <a:t>b) il </a:t>
            </a:r>
            <a:r>
              <a:rPr lang="it-IT" b="1" dirty="0" smtClean="0"/>
              <a:t>nome </a:t>
            </a:r>
            <a:r>
              <a:rPr lang="it-IT" dirty="0" smtClean="0"/>
              <a:t>identificativo del Mercato;</a:t>
            </a:r>
          </a:p>
          <a:p>
            <a:r>
              <a:rPr lang="it-IT" dirty="0" smtClean="0"/>
              <a:t>c) </a:t>
            </a:r>
            <a:r>
              <a:rPr lang="it-IT" b="1" dirty="0" smtClean="0"/>
              <a:t>l'elenco degli imprenditori agricoli </a:t>
            </a:r>
            <a:r>
              <a:rPr lang="it-IT" dirty="0" smtClean="0"/>
              <a:t>che partecipano al mercato con l'indicazione</a:t>
            </a:r>
          </a:p>
          <a:p>
            <a:r>
              <a:rPr lang="it-IT" dirty="0" smtClean="0"/>
              <a:t>della </a:t>
            </a:r>
            <a:r>
              <a:rPr lang="it-IT" b="1" dirty="0" smtClean="0"/>
              <a:t>gamma di prodotti agricoli </a:t>
            </a:r>
            <a:r>
              <a:rPr lang="it-IT" dirty="0" smtClean="0"/>
              <a:t>posti in vendita;</a:t>
            </a:r>
          </a:p>
          <a:p>
            <a:r>
              <a:rPr lang="it-IT" dirty="0" smtClean="0"/>
              <a:t>d) </a:t>
            </a:r>
            <a:r>
              <a:rPr lang="it-IT" b="1" dirty="0" smtClean="0"/>
              <a:t>i giorni di apertura</a:t>
            </a:r>
            <a:r>
              <a:rPr lang="it-IT" dirty="0" smtClean="0"/>
              <a:t> al pubblico ed i relativi orari;</a:t>
            </a:r>
          </a:p>
          <a:p>
            <a:r>
              <a:rPr lang="it-IT" dirty="0" smtClean="0"/>
              <a:t>e) gli </a:t>
            </a:r>
            <a:r>
              <a:rPr lang="it-IT" b="1" dirty="0" smtClean="0"/>
              <a:t>orari</a:t>
            </a:r>
            <a:r>
              <a:rPr lang="it-IT" dirty="0" smtClean="0"/>
              <a:t> al di fuori dell'apertura al pubblico </a:t>
            </a:r>
            <a:r>
              <a:rPr lang="it-IT" b="1" dirty="0" smtClean="0"/>
              <a:t>durante i quali sono svolte le operazioni necessarie al corretto funzionamento del Mercato</a:t>
            </a:r>
            <a:r>
              <a:rPr lang="it-IT" dirty="0" smtClean="0"/>
              <a:t>;</a:t>
            </a:r>
          </a:p>
          <a:p>
            <a:r>
              <a:rPr lang="it-IT" dirty="0" smtClean="0"/>
              <a:t>f) le </a:t>
            </a:r>
            <a:r>
              <a:rPr lang="it-IT" b="1" dirty="0" smtClean="0"/>
              <a:t>eventuali iniziative programmate durante l'anno </a:t>
            </a:r>
            <a:r>
              <a:rPr lang="it-IT" dirty="0" smtClean="0"/>
              <a:t>da svolgersi all'interno del</a:t>
            </a:r>
          </a:p>
          <a:p>
            <a:r>
              <a:rPr lang="it-IT" dirty="0" smtClean="0"/>
              <a:t>Mercato. Nel caso in cui il proponente predisponga iniziative non previste nel</a:t>
            </a:r>
          </a:p>
          <a:p>
            <a:r>
              <a:rPr lang="it-IT" dirty="0" smtClean="0"/>
              <a:t>disciplinare ne deve dare comunicazione almeno quindici giorni prima dell'evento </a:t>
            </a:r>
          </a:p>
          <a:p>
            <a:r>
              <a:rPr lang="it-IT" dirty="0" smtClean="0"/>
              <a:t>al Dipartimento competente in materia.</a:t>
            </a:r>
            <a:endParaRPr lang="it-IT"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196752"/>
            <a:ext cx="9144000" cy="4419600"/>
          </a:xfrm>
          <a:prstGeom prst="rect">
            <a:avLst/>
          </a:prstGeom>
        </p:spPr>
      </p:pic>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1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Dott. Chiara Ortolani                                                           chiara.ortolani@uniroma1.it</a:t>
            </a:r>
            <a:endParaRPr lang="it-IT" sz="20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13" name="Titolo 1"/>
          <p:cNvSpPr txBox="1">
            <a:spLocks/>
          </p:cNvSpPr>
          <p:nvPr/>
        </p:nvSpPr>
        <p:spPr>
          <a:xfrm rot="16200000">
            <a:off x="-3256384" y="3120480"/>
            <a:ext cx="7772400" cy="900608"/>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2800" b="1" i="0" u="none" strike="noStrike" kern="1200" cap="none" spc="0" normalizeH="0" baseline="0" noProof="0" dirty="0" smtClean="0">
                <a:ln>
                  <a:noFill/>
                </a:ln>
                <a:solidFill>
                  <a:schemeClr val="tx1"/>
                </a:solidFill>
                <a:effectLst/>
                <a:uLnTx/>
                <a:uFillTx/>
                <a:latin typeface="+mj-lt"/>
                <a:ea typeface="+mj-ea"/>
                <a:cs typeface="+mj-cs"/>
              </a:rPr>
              <a:t>QUANTI SONO E DOVE A ROMA?</a:t>
            </a:r>
            <a:endParaRPr kumimoji="0" lang="it-IT" sz="2800" b="0" i="0" u="none" strike="noStrike" kern="1200" cap="none" spc="0" normalizeH="0" baseline="0" noProof="0" dirty="0">
              <a:ln>
                <a:noFill/>
              </a:ln>
              <a:solidFill>
                <a:schemeClr val="tx1"/>
              </a:solidFill>
              <a:effectLst/>
              <a:uLnTx/>
              <a:uFillTx/>
              <a:latin typeface="+mj-lt"/>
              <a:ea typeface="+mj-ea"/>
              <a:cs typeface="+mj-cs"/>
            </a:endParaRPr>
          </a:p>
        </p:txBody>
      </p:sp>
      <p:pic>
        <p:nvPicPr>
          <p:cNvPr id="14" name="Immagine 13" descr="mappa mercati contadini.jpg"/>
          <p:cNvPicPr>
            <a:picLocks noChangeAspect="1"/>
          </p:cNvPicPr>
          <p:nvPr/>
        </p:nvPicPr>
        <p:blipFill>
          <a:blip r:embed="rId3" cstate="print"/>
          <a:stretch>
            <a:fillRect/>
          </a:stretch>
        </p:blipFill>
        <p:spPr>
          <a:xfrm>
            <a:off x="0" y="758833"/>
            <a:ext cx="9144000" cy="5340333"/>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copertina.jpg"/>
          <p:cNvPicPr>
            <a:picLocks noChangeAspect="1"/>
          </p:cNvPicPr>
          <p:nvPr/>
        </p:nvPicPr>
        <p:blipFill>
          <a:blip r:embed="rId2" cstate="print"/>
          <a:stretch>
            <a:fillRect/>
          </a:stretch>
        </p:blipFill>
        <p:spPr>
          <a:xfrm>
            <a:off x="0" y="1628800"/>
            <a:ext cx="9144000" cy="4419600"/>
          </a:xfrm>
          <a:prstGeom prst="rect">
            <a:avLst/>
          </a:prstGeom>
        </p:spPr>
      </p:pic>
      <p:sp>
        <p:nvSpPr>
          <p:cNvPr id="2" name="Titolo 1"/>
          <p:cNvSpPr>
            <a:spLocks noGrp="1"/>
          </p:cNvSpPr>
          <p:nvPr>
            <p:ph type="ctrTitle"/>
          </p:nvPr>
        </p:nvSpPr>
        <p:spPr>
          <a:xfrm>
            <a:off x="971600" y="4509120"/>
            <a:ext cx="7772400" cy="1470025"/>
          </a:xfrm>
        </p:spPr>
        <p:txBody>
          <a:bodyPr>
            <a:noAutofit/>
          </a:bodyPr>
          <a:lstStyle/>
          <a:p>
            <a:r>
              <a:rPr lang="it-IT" sz="4800" b="1" i="1" dirty="0" err="1" smtClean="0">
                <a:solidFill>
                  <a:srgbClr val="C00000"/>
                </a:solidFill>
              </a:rPr>
              <a:t>Proposte…………</a:t>
            </a:r>
            <a:r>
              <a:rPr lang="it-IT" sz="4800" b="1" i="1" dirty="0" smtClean="0">
                <a:solidFill>
                  <a:srgbClr val="C00000"/>
                </a:solidFill>
              </a:rPr>
              <a:t>.</a:t>
            </a:r>
            <a:endParaRPr lang="it-IT" sz="4800" i="1" dirty="0">
              <a:solidFill>
                <a:srgbClr val="C00000"/>
              </a:solidFill>
            </a:endParaRPr>
          </a:p>
        </p:txBody>
      </p:sp>
      <p:sp>
        <p:nvSpPr>
          <p:cNvPr id="4" name="Rettangolo 3"/>
          <p:cNvSpPr/>
          <p:nvPr/>
        </p:nvSpPr>
        <p:spPr>
          <a:xfrm>
            <a:off x="395536" y="0"/>
            <a:ext cx="432048" cy="6858000"/>
          </a:xfrm>
          <a:prstGeom prst="rect">
            <a:avLst/>
          </a:prstGeom>
          <a:solidFill>
            <a:srgbClr val="FF9900"/>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0" y="404664"/>
            <a:ext cx="9144000" cy="432048"/>
          </a:xfrm>
          <a:prstGeom prst="rect">
            <a:avLst/>
          </a:prstGeom>
          <a:solidFill>
            <a:srgbClr val="00FF00"/>
          </a:solidFill>
          <a:ln>
            <a:solidFill>
              <a:srgbClr val="00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p:cNvSpPr txBox="1"/>
          <p:nvPr/>
        </p:nvSpPr>
        <p:spPr>
          <a:xfrm>
            <a:off x="1" y="404664"/>
            <a:ext cx="9144000" cy="400110"/>
          </a:xfrm>
          <a:prstGeom prst="rect">
            <a:avLst/>
          </a:prstGeom>
          <a:noFill/>
        </p:spPr>
        <p:txBody>
          <a:bodyPr wrap="square" rtlCol="0">
            <a:spAutoFit/>
          </a:bodyPr>
          <a:lstStyle/>
          <a:p>
            <a:r>
              <a:rPr lang="it-IT" sz="2000" b="1" dirty="0" smtClean="0"/>
              <a:t>Monteverde Living </a:t>
            </a:r>
            <a:r>
              <a:rPr lang="it-IT" sz="2000" b="1" dirty="0" err="1" smtClean="0"/>
              <a:t>Lab</a:t>
            </a:r>
            <a:r>
              <a:rPr lang="it-IT" sz="2000" b="1" dirty="0" smtClean="0"/>
              <a:t>                                                                                     1 febbraio 2019</a:t>
            </a:r>
            <a:endParaRPr lang="it-IT" sz="2000" b="1" dirty="0"/>
          </a:p>
        </p:txBody>
      </p:sp>
      <p:sp>
        <p:nvSpPr>
          <p:cNvPr id="7" name="CasellaDiTesto 6"/>
          <p:cNvSpPr txBox="1"/>
          <p:nvPr/>
        </p:nvSpPr>
        <p:spPr>
          <a:xfrm>
            <a:off x="0" y="6093296"/>
            <a:ext cx="9144000" cy="400110"/>
          </a:xfrm>
          <a:prstGeom prst="rect">
            <a:avLst/>
          </a:prstGeom>
          <a:solidFill>
            <a:srgbClr val="00FF00"/>
          </a:solidFill>
          <a:ln>
            <a:solidFill>
              <a:srgbClr val="00FF00"/>
            </a:solidFill>
          </a:ln>
        </p:spPr>
        <p:txBody>
          <a:bodyPr wrap="square" rtlCol="0">
            <a:spAutoFit/>
          </a:bodyPr>
          <a:lstStyle/>
          <a:p>
            <a:r>
              <a:rPr lang="it-IT" sz="2000" b="1" dirty="0" smtClean="0"/>
              <a:t>  </a:t>
            </a:r>
            <a:endParaRPr lang="it-IT" sz="1600" b="1" dirty="0"/>
          </a:p>
        </p:txBody>
      </p:sp>
      <p:sp>
        <p:nvSpPr>
          <p:cNvPr id="2050" name="AutoShape 2"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sp>
        <p:nvSpPr>
          <p:cNvPr id="2052" name="AutoShape 4" descr="Risultati immagini per sfond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3" name="Picture 2" descr="Risultati immagini per proposte"/>
          <p:cNvPicPr>
            <a:picLocks noChangeAspect="1" noChangeArrowheads="1"/>
          </p:cNvPicPr>
          <p:nvPr/>
        </p:nvPicPr>
        <p:blipFill>
          <a:blip r:embed="rId3" cstate="print"/>
          <a:srcRect/>
          <a:stretch>
            <a:fillRect/>
          </a:stretch>
        </p:blipFill>
        <p:spPr bwMode="auto">
          <a:xfrm>
            <a:off x="833273" y="2132856"/>
            <a:ext cx="8310727" cy="2160240"/>
          </a:xfrm>
          <a:prstGeom prst="rect">
            <a:avLst/>
          </a:prstGeom>
          <a:noFill/>
        </p:spPr>
      </p:pic>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4001</TotalTime>
  <Words>1620</Words>
  <Application>Microsoft Office PowerPoint</Application>
  <PresentationFormat>Presentazione su schermo (4:3)</PresentationFormat>
  <Paragraphs>162</Paragraphs>
  <Slides>16</Slides>
  <Notes>0</Notes>
  <HiddenSlides>0</HiddenSlides>
  <MMClips>0</MMClips>
  <ScaleCrop>false</ScaleCrop>
  <HeadingPairs>
    <vt:vector size="4" baseType="variant">
      <vt:variant>
        <vt:lpstr>Tema</vt:lpstr>
      </vt:variant>
      <vt:variant>
        <vt:i4>1</vt:i4>
      </vt:variant>
      <vt:variant>
        <vt:lpstr>Titoli diapositive</vt:lpstr>
      </vt:variant>
      <vt:variant>
        <vt:i4>16</vt:i4>
      </vt:variant>
    </vt:vector>
  </HeadingPairs>
  <TitlesOfParts>
    <vt:vector size="17" baseType="lpstr">
      <vt:lpstr>Tema di Office</vt:lpstr>
      <vt:lpstr>I MERCATI CONTADINI</vt:lpstr>
      <vt:lpstr>Diapositiva 2</vt:lpstr>
      <vt:lpstr>I Mercati Agricoli di Vendita Diretta, anche detti “Mercati Contadini” o “Farmers’ Markets”, sono dei mercati riservati alla vendita dei prodotti agricoli da parte dei soli produttori.  Sulla scia dell’esperienza estera, soprattutto in Europa e negli Usa, a metà degli anni 2000 sono stati introdotti anche in Italia, dove in pochi anni hanno conquistato la fiducia di milioni di consumatori, divenendo una delle realtà più vivaci tra quelle definite di “filiera corta”. </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Proposte………….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 MERCATI ROMANI  E IL CASO DEL MERCATO DI  PIAZZA SAN GIOVANNI DI DIO</dc:title>
  <dc:creator>trizzy</dc:creator>
  <cp:lastModifiedBy>trizzy</cp:lastModifiedBy>
  <cp:revision>8</cp:revision>
  <dcterms:created xsi:type="dcterms:W3CDTF">2019-01-25T14:54:52Z</dcterms:created>
  <dcterms:modified xsi:type="dcterms:W3CDTF">2019-02-08T15:27:49Z</dcterms:modified>
</cp:coreProperties>
</file>